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9"/>
  </p:notesMasterIdLst>
  <p:sldIdLst>
    <p:sldId id="282" r:id="rId3"/>
    <p:sldId id="257" r:id="rId4"/>
    <p:sldId id="258" r:id="rId5"/>
    <p:sldId id="259" r:id="rId6"/>
    <p:sldId id="260" r:id="rId7"/>
    <p:sldId id="261" r:id="rId8"/>
    <p:sldId id="263" r:id="rId9"/>
    <p:sldId id="264" r:id="rId10"/>
    <p:sldId id="265" r:id="rId11"/>
    <p:sldId id="266" r:id="rId12"/>
    <p:sldId id="267" r:id="rId13"/>
    <p:sldId id="268" r:id="rId14"/>
    <p:sldId id="269" r:id="rId15"/>
    <p:sldId id="271" r:id="rId16"/>
    <p:sldId id="272" r:id="rId17"/>
    <p:sldId id="270" r:id="rId18"/>
    <p:sldId id="274" r:id="rId19"/>
    <p:sldId id="273" r:id="rId20"/>
    <p:sldId id="275" r:id="rId21"/>
    <p:sldId id="276" r:id="rId22"/>
    <p:sldId id="262" r:id="rId23"/>
    <p:sldId id="277" r:id="rId24"/>
    <p:sldId id="278" r:id="rId25"/>
    <p:sldId id="279" r:id="rId26"/>
    <p:sldId id="280" r:id="rId27"/>
    <p:sldId id="281" r:id="rId28"/>
  </p:sldIdLst>
  <p:sldSz cx="12192000" cy="6858000"/>
  <p:notesSz cx="6735763" cy="98663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ebecca White" initials="RJW" lastIdx="1" clrIdx="0">
    <p:extLst>
      <p:ext uri="{19B8F6BF-5375-455C-9EA6-DF929625EA0E}">
        <p15:presenceInfo xmlns:p15="http://schemas.microsoft.com/office/powerpoint/2012/main" userId="Rebecca White" providerId="None"/>
      </p:ext>
    </p:extLst>
  </p:cmAuthor>
  <p:cmAuthor id="2" name="Jane" initials="J" lastIdx="1" clrIdx="1">
    <p:extLst>
      <p:ext uri="{19B8F6BF-5375-455C-9EA6-DF929625EA0E}">
        <p15:presenceInfo xmlns:p15="http://schemas.microsoft.com/office/powerpoint/2012/main" userId="Jan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80" autoAdjust="0"/>
    <p:restoredTop sz="94660"/>
  </p:normalViewPr>
  <p:slideViewPr>
    <p:cSldViewPr snapToGrid="0">
      <p:cViewPr>
        <p:scale>
          <a:sx n="82" d="100"/>
          <a:sy n="82" d="100"/>
        </p:scale>
        <p:origin x="216" y="17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commentAuthors" Target="commentAuthors.xml"/><Relationship Id="rId35"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CF0F3962-23E9-419E-8D2D-0B4E321FEC72}" type="datetimeFigureOut">
              <a:rPr lang="en-GB" smtClean="0"/>
              <a:t>31/08/2017</a:t>
            </a:fld>
            <a:endParaRPr lang="en-GB"/>
          </a:p>
        </p:txBody>
      </p:sp>
      <p:sp>
        <p:nvSpPr>
          <p:cNvPr id="4" name="Slide Image Placeholder 3"/>
          <p:cNvSpPr>
            <a:spLocks noGrp="1" noRot="1" noChangeAspect="1"/>
          </p:cNvSpPr>
          <p:nvPr>
            <p:ph type="sldImg" idx="2"/>
          </p:nvPr>
        </p:nvSpPr>
        <p:spPr>
          <a:xfrm>
            <a:off x="409575" y="1233488"/>
            <a:ext cx="5916613" cy="33289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F1B33796-8C10-436A-975F-F30E3A3B194D}" type="slidenum">
              <a:rPr lang="en-GB" smtClean="0"/>
              <a:t>‹#›</a:t>
            </a:fld>
            <a:endParaRPr lang="en-GB"/>
          </a:p>
        </p:txBody>
      </p:sp>
    </p:spTree>
    <p:extLst>
      <p:ext uri="{BB962C8B-B14F-4D97-AF65-F5344CB8AC3E}">
        <p14:creationId xmlns:p14="http://schemas.microsoft.com/office/powerpoint/2010/main" val="29137579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9"/>
        <p:cNvGrpSpPr/>
        <p:nvPr/>
      </p:nvGrpSpPr>
      <p:grpSpPr>
        <a:xfrm>
          <a:off x="0" y="0"/>
          <a:ext cx="0" cy="0"/>
          <a:chOff x="0" y="0"/>
          <a:chExt cx="0" cy="0"/>
        </a:xfrm>
      </p:grpSpPr>
      <p:sp>
        <p:nvSpPr>
          <p:cNvPr id="370" name="Shape 370"/>
          <p:cNvSpPr txBox="1">
            <a:spLocks noGrp="1"/>
          </p:cNvSpPr>
          <p:nvPr>
            <p:ph type="body" idx="1"/>
          </p:nvPr>
        </p:nvSpPr>
        <p:spPr>
          <a:xfrm>
            <a:off x="1124744" y="4343400"/>
            <a:ext cx="4608512" cy="4114800"/>
          </a:xfrm>
          <a:prstGeom prst="rect">
            <a:avLst/>
          </a:prstGeom>
        </p:spPr>
        <p:txBody>
          <a:bodyPr lIns="91425" tIns="91425" rIns="91425" bIns="91425" anchor="t" anchorCtr="0">
            <a:noAutofit/>
          </a:bodyPr>
          <a:lstStyle/>
          <a:p>
            <a:pPr lvl="0">
              <a:spcBef>
                <a:spcPts val="0"/>
              </a:spcBef>
              <a:buNone/>
            </a:pPr>
            <a:endParaRPr/>
          </a:p>
        </p:txBody>
      </p:sp>
      <p:sp>
        <p:nvSpPr>
          <p:cNvPr id="371" name="Shape 37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4061904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Students can choose any of the highlighted sections, but they must be able to explain</a:t>
            </a:r>
            <a:r>
              <a:rPr lang="en-GB" baseline="0" dirty="0"/>
              <a:t> how it shows that Jones is brave. </a:t>
            </a:r>
            <a:endParaRPr lang="en-GB" dirty="0"/>
          </a:p>
        </p:txBody>
      </p:sp>
      <p:sp>
        <p:nvSpPr>
          <p:cNvPr id="4" name="Slide Number Placeholder 3"/>
          <p:cNvSpPr>
            <a:spLocks noGrp="1"/>
          </p:cNvSpPr>
          <p:nvPr>
            <p:ph type="sldNum" sz="quarter" idx="10"/>
          </p:nvPr>
        </p:nvSpPr>
        <p:spPr/>
        <p:txBody>
          <a:bodyPr/>
          <a:lstStyle/>
          <a:p>
            <a:fld id="{F1B33796-8C10-436A-975F-F30E3A3B194D}" type="slidenum">
              <a:rPr lang="en-GB" smtClean="0"/>
              <a:t>23</a:t>
            </a:fld>
            <a:endParaRPr lang="en-GB"/>
          </a:p>
        </p:txBody>
      </p:sp>
    </p:spTree>
    <p:extLst>
      <p:ext uri="{BB962C8B-B14F-4D97-AF65-F5344CB8AC3E}">
        <p14:creationId xmlns:p14="http://schemas.microsoft.com/office/powerpoint/2010/main" val="14208465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Again, students can</a:t>
            </a:r>
            <a:r>
              <a:rPr lang="en-GB" baseline="0" dirty="0"/>
              <a:t> choose whichever event they wish, but they must be able to explain why it is the most successful.</a:t>
            </a:r>
            <a:endParaRPr lang="en-GB" dirty="0"/>
          </a:p>
        </p:txBody>
      </p:sp>
      <p:sp>
        <p:nvSpPr>
          <p:cNvPr id="4" name="Slide Number Placeholder 3"/>
          <p:cNvSpPr>
            <a:spLocks noGrp="1"/>
          </p:cNvSpPr>
          <p:nvPr>
            <p:ph type="sldNum" sz="quarter" idx="10"/>
          </p:nvPr>
        </p:nvSpPr>
        <p:spPr/>
        <p:txBody>
          <a:bodyPr/>
          <a:lstStyle/>
          <a:p>
            <a:fld id="{F1B33796-8C10-436A-975F-F30E3A3B194D}" type="slidenum">
              <a:rPr lang="en-GB" smtClean="0"/>
              <a:t>24</a:t>
            </a:fld>
            <a:endParaRPr lang="en-GB"/>
          </a:p>
        </p:txBody>
      </p:sp>
    </p:spTree>
    <p:extLst>
      <p:ext uri="{BB962C8B-B14F-4D97-AF65-F5344CB8AC3E}">
        <p14:creationId xmlns:p14="http://schemas.microsoft.com/office/powerpoint/2010/main" val="14943298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Try to get them to explain that people would normally be afraid in a battle zone</a:t>
            </a:r>
            <a:r>
              <a:rPr lang="en-GB" baseline="0" dirty="0"/>
              <a:t> but Jones is behaving in a confident and clear-headed manner, suggesting he is brave.</a:t>
            </a:r>
            <a:endParaRPr lang="en-GB" dirty="0"/>
          </a:p>
        </p:txBody>
      </p:sp>
      <p:sp>
        <p:nvSpPr>
          <p:cNvPr id="4" name="Slide Number Placeholder 3"/>
          <p:cNvSpPr>
            <a:spLocks noGrp="1"/>
          </p:cNvSpPr>
          <p:nvPr>
            <p:ph type="sldNum" sz="quarter" idx="10"/>
          </p:nvPr>
        </p:nvSpPr>
        <p:spPr/>
        <p:txBody>
          <a:bodyPr/>
          <a:lstStyle/>
          <a:p>
            <a:fld id="{F1B33796-8C10-436A-975F-F30E3A3B194D}" type="slidenum">
              <a:rPr lang="en-GB" smtClean="0"/>
              <a:t>25</a:t>
            </a:fld>
            <a:endParaRPr lang="en-GB"/>
          </a:p>
        </p:txBody>
      </p:sp>
    </p:spTree>
    <p:extLst>
      <p:ext uri="{BB962C8B-B14F-4D97-AF65-F5344CB8AC3E}">
        <p14:creationId xmlns:p14="http://schemas.microsoft.com/office/powerpoint/2010/main" val="41029055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For higher-starting</a:t>
            </a:r>
            <a:r>
              <a:rPr lang="en-GB" baseline="0" dirty="0"/>
              <a:t> students, encourage them to link their analyses together, e.g. the effectiveness of the theme is reinforced by the events described. </a:t>
            </a:r>
            <a:endParaRPr lang="en-GB" dirty="0"/>
          </a:p>
        </p:txBody>
      </p:sp>
      <p:sp>
        <p:nvSpPr>
          <p:cNvPr id="4" name="Slide Number Placeholder 3"/>
          <p:cNvSpPr>
            <a:spLocks noGrp="1"/>
          </p:cNvSpPr>
          <p:nvPr>
            <p:ph type="sldNum" sz="quarter" idx="10"/>
          </p:nvPr>
        </p:nvSpPr>
        <p:spPr/>
        <p:txBody>
          <a:bodyPr/>
          <a:lstStyle/>
          <a:p>
            <a:fld id="{F1B33796-8C10-436A-975F-F30E3A3B194D}" type="slidenum">
              <a:rPr lang="en-GB" smtClean="0"/>
              <a:t>26</a:t>
            </a:fld>
            <a:endParaRPr lang="en-GB"/>
          </a:p>
        </p:txBody>
      </p:sp>
    </p:spTree>
    <p:extLst>
      <p:ext uri="{BB962C8B-B14F-4D97-AF65-F5344CB8AC3E}">
        <p14:creationId xmlns:p14="http://schemas.microsoft.com/office/powerpoint/2010/main" val="2603585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PowerPoint focuses mainly on the skills required</a:t>
            </a:r>
            <a:r>
              <a:rPr lang="en-GB" baseline="0" dirty="0"/>
              <a:t> for the Language paper, but emphasise that there is crossover between certain elements. </a:t>
            </a:r>
            <a:endParaRPr lang="en-GB" dirty="0"/>
          </a:p>
        </p:txBody>
      </p:sp>
      <p:sp>
        <p:nvSpPr>
          <p:cNvPr id="4" name="Slide Number Placeholder 3"/>
          <p:cNvSpPr>
            <a:spLocks noGrp="1"/>
          </p:cNvSpPr>
          <p:nvPr>
            <p:ph type="sldNum" sz="quarter" idx="10"/>
          </p:nvPr>
        </p:nvSpPr>
        <p:spPr/>
        <p:txBody>
          <a:bodyPr/>
          <a:lstStyle/>
          <a:p>
            <a:fld id="{F1B33796-8C10-436A-975F-F30E3A3B194D}" type="slidenum">
              <a:rPr lang="en-GB" smtClean="0"/>
              <a:t>3</a:t>
            </a:fld>
            <a:endParaRPr lang="en-GB"/>
          </a:p>
        </p:txBody>
      </p:sp>
    </p:spTree>
    <p:extLst>
      <p:ext uri="{BB962C8B-B14F-4D97-AF65-F5344CB8AC3E}">
        <p14:creationId xmlns:p14="http://schemas.microsoft.com/office/powerpoint/2010/main" val="7605726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If you think the AOs</a:t>
            </a:r>
            <a:r>
              <a:rPr lang="en-GB" baseline="0" dirty="0"/>
              <a:t> will unnerve students, just remove them. </a:t>
            </a:r>
            <a:endParaRPr lang="en-GB" dirty="0"/>
          </a:p>
        </p:txBody>
      </p:sp>
      <p:sp>
        <p:nvSpPr>
          <p:cNvPr id="4" name="Slide Number Placeholder 3"/>
          <p:cNvSpPr>
            <a:spLocks noGrp="1"/>
          </p:cNvSpPr>
          <p:nvPr>
            <p:ph type="sldNum" sz="quarter" idx="10"/>
          </p:nvPr>
        </p:nvSpPr>
        <p:spPr/>
        <p:txBody>
          <a:bodyPr/>
          <a:lstStyle/>
          <a:p>
            <a:fld id="{F1B33796-8C10-436A-975F-F30E3A3B194D}" type="slidenum">
              <a:rPr lang="en-GB" smtClean="0"/>
              <a:t>5</a:t>
            </a:fld>
            <a:endParaRPr lang="en-GB"/>
          </a:p>
        </p:txBody>
      </p:sp>
    </p:spTree>
    <p:extLst>
      <p:ext uri="{BB962C8B-B14F-4D97-AF65-F5344CB8AC3E}">
        <p14:creationId xmlns:p14="http://schemas.microsoft.com/office/powerpoint/2010/main" val="10058409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Encourage a disc</a:t>
            </a:r>
            <a:r>
              <a:rPr lang="en-GB" baseline="0" dirty="0"/>
              <a:t>ussion about the connotations of language and its effect on the reader. There is an example of some analysis on the following slide.</a:t>
            </a:r>
            <a:endParaRPr lang="en-GB" dirty="0"/>
          </a:p>
        </p:txBody>
      </p:sp>
      <p:sp>
        <p:nvSpPr>
          <p:cNvPr id="4" name="Slide Number Placeholder 3"/>
          <p:cNvSpPr>
            <a:spLocks noGrp="1"/>
          </p:cNvSpPr>
          <p:nvPr>
            <p:ph type="sldNum" sz="quarter" idx="10"/>
          </p:nvPr>
        </p:nvSpPr>
        <p:spPr/>
        <p:txBody>
          <a:bodyPr/>
          <a:lstStyle/>
          <a:p>
            <a:fld id="{F1B33796-8C10-436A-975F-F30E3A3B194D}" type="slidenum">
              <a:rPr lang="en-GB" smtClean="0"/>
              <a:t>6</a:t>
            </a:fld>
            <a:endParaRPr lang="en-GB"/>
          </a:p>
        </p:txBody>
      </p:sp>
    </p:spTree>
    <p:extLst>
      <p:ext uri="{BB962C8B-B14F-4D97-AF65-F5344CB8AC3E}">
        <p14:creationId xmlns:p14="http://schemas.microsoft.com/office/powerpoint/2010/main" val="21848719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1B33796-8C10-436A-975F-F30E3A3B194D}" type="slidenum">
              <a:rPr lang="en-GB" smtClean="0"/>
              <a:t>7</a:t>
            </a:fld>
            <a:endParaRPr lang="en-GB"/>
          </a:p>
        </p:txBody>
      </p:sp>
    </p:spTree>
    <p:extLst>
      <p:ext uri="{BB962C8B-B14F-4D97-AF65-F5344CB8AC3E}">
        <p14:creationId xmlns:p14="http://schemas.microsoft.com/office/powerpoint/2010/main" val="8278201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Ask students to identify some of the structural features being used. </a:t>
            </a:r>
          </a:p>
        </p:txBody>
      </p:sp>
      <p:sp>
        <p:nvSpPr>
          <p:cNvPr id="4" name="Slide Number Placeholder 3"/>
          <p:cNvSpPr>
            <a:spLocks noGrp="1"/>
          </p:cNvSpPr>
          <p:nvPr>
            <p:ph type="sldNum" sz="quarter" idx="10"/>
          </p:nvPr>
        </p:nvSpPr>
        <p:spPr/>
        <p:txBody>
          <a:bodyPr/>
          <a:lstStyle/>
          <a:p>
            <a:fld id="{F1B33796-8C10-436A-975F-F30E3A3B194D}" type="slidenum">
              <a:rPr lang="en-GB" smtClean="0"/>
              <a:t>11</a:t>
            </a:fld>
            <a:endParaRPr lang="en-GB"/>
          </a:p>
        </p:txBody>
      </p:sp>
    </p:spTree>
    <p:extLst>
      <p:ext uri="{BB962C8B-B14F-4D97-AF65-F5344CB8AC3E}">
        <p14:creationId xmlns:p14="http://schemas.microsoft.com/office/powerpoint/2010/main" val="14245560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You may</a:t>
            </a:r>
            <a:r>
              <a:rPr lang="en-GB" baseline="0" dirty="0"/>
              <a:t> wish to get students to make a list of all the comparison words they know, so that they have a bank of words to choose from. </a:t>
            </a:r>
            <a:endParaRPr lang="en-GB" dirty="0"/>
          </a:p>
        </p:txBody>
      </p:sp>
      <p:sp>
        <p:nvSpPr>
          <p:cNvPr id="4" name="Slide Number Placeholder 3"/>
          <p:cNvSpPr>
            <a:spLocks noGrp="1"/>
          </p:cNvSpPr>
          <p:nvPr>
            <p:ph type="sldNum" sz="quarter" idx="10"/>
          </p:nvPr>
        </p:nvSpPr>
        <p:spPr/>
        <p:txBody>
          <a:bodyPr/>
          <a:lstStyle/>
          <a:p>
            <a:fld id="{F1B33796-8C10-436A-975F-F30E3A3B194D}" type="slidenum">
              <a:rPr lang="en-GB" smtClean="0"/>
              <a:t>18</a:t>
            </a:fld>
            <a:endParaRPr lang="en-GB"/>
          </a:p>
        </p:txBody>
      </p:sp>
    </p:spTree>
    <p:extLst>
      <p:ext uri="{BB962C8B-B14F-4D97-AF65-F5344CB8AC3E}">
        <p14:creationId xmlns:p14="http://schemas.microsoft.com/office/powerpoint/2010/main" val="11907170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Get students to explain</a:t>
            </a:r>
            <a:r>
              <a:rPr lang="en-GB" baseline="0" dirty="0"/>
              <a:t> their answers with direct links to the images.</a:t>
            </a:r>
            <a:endParaRPr lang="en-GB" dirty="0"/>
          </a:p>
        </p:txBody>
      </p:sp>
      <p:sp>
        <p:nvSpPr>
          <p:cNvPr id="4" name="Slide Number Placeholder 3"/>
          <p:cNvSpPr>
            <a:spLocks noGrp="1"/>
          </p:cNvSpPr>
          <p:nvPr>
            <p:ph type="sldNum" sz="quarter" idx="10"/>
          </p:nvPr>
        </p:nvSpPr>
        <p:spPr/>
        <p:txBody>
          <a:bodyPr/>
          <a:lstStyle/>
          <a:p>
            <a:fld id="{F1B33796-8C10-436A-975F-F30E3A3B194D}" type="slidenum">
              <a:rPr lang="en-GB" smtClean="0"/>
              <a:t>19</a:t>
            </a:fld>
            <a:endParaRPr lang="en-GB"/>
          </a:p>
        </p:txBody>
      </p:sp>
    </p:spTree>
    <p:extLst>
      <p:ext uri="{BB962C8B-B14F-4D97-AF65-F5344CB8AC3E}">
        <p14:creationId xmlns:p14="http://schemas.microsoft.com/office/powerpoint/2010/main" val="35461608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Encourage students to think about the ideas and perspectives in the texts as well</a:t>
            </a:r>
            <a:r>
              <a:rPr lang="en-GB" baseline="0" dirty="0"/>
              <a:t> as the information contained within them. This will be practice for Q7a and 7b on Paper 2. </a:t>
            </a:r>
            <a:endParaRPr lang="en-GB" dirty="0"/>
          </a:p>
        </p:txBody>
      </p:sp>
      <p:sp>
        <p:nvSpPr>
          <p:cNvPr id="4" name="Slide Number Placeholder 3"/>
          <p:cNvSpPr>
            <a:spLocks noGrp="1"/>
          </p:cNvSpPr>
          <p:nvPr>
            <p:ph type="sldNum" sz="quarter" idx="10"/>
          </p:nvPr>
        </p:nvSpPr>
        <p:spPr/>
        <p:txBody>
          <a:bodyPr/>
          <a:lstStyle/>
          <a:p>
            <a:fld id="{F1B33796-8C10-436A-975F-F30E3A3B194D}" type="slidenum">
              <a:rPr lang="en-GB" smtClean="0"/>
              <a:t>20</a:t>
            </a:fld>
            <a:endParaRPr lang="en-GB"/>
          </a:p>
        </p:txBody>
      </p:sp>
    </p:spTree>
    <p:extLst>
      <p:ext uri="{BB962C8B-B14F-4D97-AF65-F5344CB8AC3E}">
        <p14:creationId xmlns:p14="http://schemas.microsoft.com/office/powerpoint/2010/main" val="29163495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661DABE9-CFC9-4E8C-BA6F-B2512EC5999B}" type="datetimeFigureOut">
              <a:rPr lang="en-GB" smtClean="0"/>
              <a:t>31/08/2017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6059380-DBE8-488C-82B8-F8F79EF4869D}" type="slidenum">
              <a:rPr lang="en-GB" smtClean="0"/>
              <a:t>‹#›</a:t>
            </a:fld>
            <a:endParaRPr lang="en-GB"/>
          </a:p>
        </p:txBody>
      </p:sp>
    </p:spTree>
    <p:extLst>
      <p:ext uri="{BB962C8B-B14F-4D97-AF65-F5344CB8AC3E}">
        <p14:creationId xmlns:p14="http://schemas.microsoft.com/office/powerpoint/2010/main" val="37776505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661DABE9-CFC9-4E8C-BA6F-B2512EC5999B}" type="datetimeFigureOut">
              <a:rPr lang="en-GB" smtClean="0"/>
              <a:t>31/08/2017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6059380-DBE8-488C-82B8-F8F79EF4869D}" type="slidenum">
              <a:rPr lang="en-GB" smtClean="0"/>
              <a:t>‹#›</a:t>
            </a:fld>
            <a:endParaRPr lang="en-GB"/>
          </a:p>
        </p:txBody>
      </p:sp>
    </p:spTree>
    <p:extLst>
      <p:ext uri="{BB962C8B-B14F-4D97-AF65-F5344CB8AC3E}">
        <p14:creationId xmlns:p14="http://schemas.microsoft.com/office/powerpoint/2010/main" val="37031461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661DABE9-CFC9-4E8C-BA6F-B2512EC5999B}" type="datetimeFigureOut">
              <a:rPr lang="en-GB" smtClean="0"/>
              <a:t>31/08/2017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6059380-DBE8-488C-82B8-F8F79EF4869D}" type="slidenum">
              <a:rPr lang="en-GB" smtClean="0"/>
              <a:t>‹#›</a:t>
            </a:fld>
            <a:endParaRPr lang="en-GB"/>
          </a:p>
        </p:txBody>
      </p:sp>
    </p:spTree>
    <p:extLst>
      <p:ext uri="{BB962C8B-B14F-4D97-AF65-F5344CB8AC3E}">
        <p14:creationId xmlns:p14="http://schemas.microsoft.com/office/powerpoint/2010/main" val="5125714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Divider Option 1">
    <p:bg>
      <p:bgPr>
        <a:blipFill rotWithShape="1">
          <a:blip r:embed="rId2">
            <a:alphaModFix/>
          </a:blip>
          <a:stretch>
            <a:fillRect l="-39999" r="-39999"/>
          </a:stretch>
        </a:blipFill>
        <a:effectLst/>
      </p:bgPr>
    </p:bg>
    <p:spTree>
      <p:nvGrpSpPr>
        <p:cNvPr id="1" name="Shape 41"/>
        <p:cNvGrpSpPr/>
        <p:nvPr/>
      </p:nvGrpSpPr>
      <p:grpSpPr>
        <a:xfrm>
          <a:off x="0" y="0"/>
          <a:ext cx="0" cy="0"/>
          <a:chOff x="0" y="0"/>
          <a:chExt cx="0" cy="0"/>
        </a:xfrm>
      </p:grpSpPr>
      <p:sp>
        <p:nvSpPr>
          <p:cNvPr id="42" name="Shape 42"/>
          <p:cNvSpPr/>
          <p:nvPr/>
        </p:nvSpPr>
        <p:spPr>
          <a:xfrm>
            <a:off x="2628900" y="784222"/>
            <a:ext cx="6946899" cy="5422208"/>
          </a:xfrm>
          <a:custGeom>
            <a:avLst/>
            <a:gdLst/>
            <a:ahLst/>
            <a:cxnLst/>
            <a:rect l="0" t="0" r="0" b="0"/>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lIns="91425" tIns="45700" rIns="91425" bIns="45700" anchor="t" anchorCtr="0">
            <a:noAutofit/>
          </a:bodyPr>
          <a:lstStyle/>
          <a:p>
            <a:pPr marL="0" marR="0" lvl="0" indent="0" algn="l" rtl="0">
              <a:spcBef>
                <a:spcPts val="0"/>
              </a:spcBef>
              <a:buNone/>
            </a:pPr>
            <a:endParaRPr sz="1800">
              <a:solidFill>
                <a:schemeClr val="dk1"/>
              </a:solidFill>
              <a:latin typeface="Arial"/>
              <a:ea typeface="Arial"/>
              <a:cs typeface="Arial"/>
              <a:sym typeface="Arial"/>
            </a:endParaRPr>
          </a:p>
        </p:txBody>
      </p:sp>
      <p:sp>
        <p:nvSpPr>
          <p:cNvPr id="43" name="Shape 43"/>
          <p:cNvSpPr txBox="1">
            <a:spLocks noGrp="1"/>
          </p:cNvSpPr>
          <p:nvPr>
            <p:ph type="ctrTitle"/>
          </p:nvPr>
        </p:nvSpPr>
        <p:spPr>
          <a:xfrm>
            <a:off x="3240001" y="2973601"/>
            <a:ext cx="5711999" cy="1043999"/>
          </a:xfrm>
          <a:prstGeom prst="rect">
            <a:avLst/>
          </a:prstGeom>
          <a:noFill/>
          <a:ln>
            <a:noFill/>
          </a:ln>
        </p:spPr>
        <p:txBody>
          <a:bodyPr lIns="91425" tIns="91425" rIns="91425" bIns="91425" anchor="ctr" anchorCtr="0"/>
          <a:lstStyle>
            <a:lvl1pPr marL="0" marR="0" lvl="0" indent="0" algn="ctr" rtl="0">
              <a:lnSpc>
                <a:spcPct val="105882"/>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extLst>
      <p:ext uri="{BB962C8B-B14F-4D97-AF65-F5344CB8AC3E}">
        <p14:creationId xmlns:p14="http://schemas.microsoft.com/office/powerpoint/2010/main" val="14226804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Divider Option 2">
    <p:bg>
      <p:bgPr>
        <a:blipFill rotWithShape="1">
          <a:blip r:embed="rId2">
            <a:alphaModFix/>
          </a:blip>
          <a:stretch>
            <a:fillRect l="-56997" r="-56997"/>
          </a:stretch>
        </a:blipFill>
        <a:effectLst/>
      </p:bgPr>
    </p:bg>
    <p:spTree>
      <p:nvGrpSpPr>
        <p:cNvPr id="1" name="Shape 44"/>
        <p:cNvGrpSpPr/>
        <p:nvPr/>
      </p:nvGrpSpPr>
      <p:grpSpPr>
        <a:xfrm>
          <a:off x="0" y="0"/>
          <a:ext cx="0" cy="0"/>
          <a:chOff x="0" y="0"/>
          <a:chExt cx="0" cy="0"/>
        </a:xfrm>
      </p:grpSpPr>
      <p:sp>
        <p:nvSpPr>
          <p:cNvPr id="45" name="Shape 45"/>
          <p:cNvSpPr/>
          <p:nvPr/>
        </p:nvSpPr>
        <p:spPr>
          <a:xfrm>
            <a:off x="2628900" y="784222"/>
            <a:ext cx="6946899" cy="5422208"/>
          </a:xfrm>
          <a:custGeom>
            <a:avLst/>
            <a:gdLst/>
            <a:ahLst/>
            <a:cxnLst/>
            <a:rect l="0" t="0" r="0" b="0"/>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lIns="91425" tIns="45700" rIns="91425" bIns="45700" anchor="t" anchorCtr="0">
            <a:noAutofit/>
          </a:bodyPr>
          <a:lstStyle/>
          <a:p>
            <a:pPr marL="0" marR="0" lvl="0" indent="0" algn="l" rtl="0">
              <a:spcBef>
                <a:spcPts val="0"/>
              </a:spcBef>
              <a:buNone/>
            </a:pPr>
            <a:endParaRPr sz="1800">
              <a:solidFill>
                <a:schemeClr val="dk1"/>
              </a:solidFill>
              <a:latin typeface="Arial"/>
              <a:ea typeface="Arial"/>
              <a:cs typeface="Arial"/>
              <a:sym typeface="Arial"/>
            </a:endParaRPr>
          </a:p>
        </p:txBody>
      </p:sp>
      <p:sp>
        <p:nvSpPr>
          <p:cNvPr id="46" name="Shape 46"/>
          <p:cNvSpPr txBox="1">
            <a:spLocks noGrp="1"/>
          </p:cNvSpPr>
          <p:nvPr>
            <p:ph type="ctrTitle"/>
          </p:nvPr>
        </p:nvSpPr>
        <p:spPr>
          <a:xfrm>
            <a:off x="3240001" y="2973601"/>
            <a:ext cx="5711999" cy="1043999"/>
          </a:xfrm>
          <a:prstGeom prst="rect">
            <a:avLst/>
          </a:prstGeom>
          <a:noFill/>
          <a:ln>
            <a:noFill/>
          </a:ln>
        </p:spPr>
        <p:txBody>
          <a:bodyPr lIns="91425" tIns="91425" rIns="91425" bIns="91425" anchor="ctr" anchorCtr="0"/>
          <a:lstStyle>
            <a:lvl1pPr marL="0" marR="0" lvl="0" indent="0" algn="ctr" rtl="0">
              <a:lnSpc>
                <a:spcPct val="105882"/>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extLst>
      <p:ext uri="{BB962C8B-B14F-4D97-AF65-F5344CB8AC3E}">
        <p14:creationId xmlns:p14="http://schemas.microsoft.com/office/powerpoint/2010/main" val="2805260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Divider Option 3">
    <p:bg>
      <p:bgPr>
        <a:blipFill rotWithShape="1">
          <a:blip r:embed="rId2">
            <a:alphaModFix/>
          </a:blip>
          <a:stretch>
            <a:fillRect l="-67995" r="-67992"/>
          </a:stretch>
        </a:blipFill>
        <a:effectLst/>
      </p:bgPr>
    </p:bg>
    <p:spTree>
      <p:nvGrpSpPr>
        <p:cNvPr id="1" name="Shape 47"/>
        <p:cNvGrpSpPr/>
        <p:nvPr/>
      </p:nvGrpSpPr>
      <p:grpSpPr>
        <a:xfrm>
          <a:off x="0" y="0"/>
          <a:ext cx="0" cy="0"/>
          <a:chOff x="0" y="0"/>
          <a:chExt cx="0" cy="0"/>
        </a:xfrm>
      </p:grpSpPr>
      <p:sp>
        <p:nvSpPr>
          <p:cNvPr id="48" name="Shape 48"/>
          <p:cNvSpPr/>
          <p:nvPr/>
        </p:nvSpPr>
        <p:spPr>
          <a:xfrm>
            <a:off x="2628900" y="784222"/>
            <a:ext cx="6946899" cy="5422208"/>
          </a:xfrm>
          <a:custGeom>
            <a:avLst/>
            <a:gdLst/>
            <a:ahLst/>
            <a:cxnLst/>
            <a:rect l="0" t="0" r="0" b="0"/>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lIns="91425" tIns="45700" rIns="91425" bIns="45700" anchor="t" anchorCtr="0">
            <a:noAutofit/>
          </a:bodyPr>
          <a:lstStyle/>
          <a:p>
            <a:pPr marL="0" marR="0" lvl="0" indent="0" algn="l" rtl="0">
              <a:spcBef>
                <a:spcPts val="0"/>
              </a:spcBef>
              <a:buNone/>
            </a:pPr>
            <a:endParaRPr sz="1800">
              <a:solidFill>
                <a:schemeClr val="dk1"/>
              </a:solidFill>
              <a:latin typeface="Arial"/>
              <a:ea typeface="Arial"/>
              <a:cs typeface="Arial"/>
              <a:sym typeface="Arial"/>
            </a:endParaRPr>
          </a:p>
        </p:txBody>
      </p:sp>
      <p:sp>
        <p:nvSpPr>
          <p:cNvPr id="49" name="Shape 49"/>
          <p:cNvSpPr txBox="1">
            <a:spLocks noGrp="1"/>
          </p:cNvSpPr>
          <p:nvPr>
            <p:ph type="ctrTitle"/>
          </p:nvPr>
        </p:nvSpPr>
        <p:spPr>
          <a:xfrm>
            <a:off x="3240001" y="2973601"/>
            <a:ext cx="5711999" cy="1043999"/>
          </a:xfrm>
          <a:prstGeom prst="rect">
            <a:avLst/>
          </a:prstGeom>
          <a:noFill/>
          <a:ln>
            <a:noFill/>
          </a:ln>
        </p:spPr>
        <p:txBody>
          <a:bodyPr lIns="91425" tIns="91425" rIns="91425" bIns="91425" anchor="ctr" anchorCtr="0"/>
          <a:lstStyle>
            <a:lvl1pPr marL="0" marR="0" lvl="0" indent="0" algn="ctr" rtl="0">
              <a:lnSpc>
                <a:spcPct val="105882"/>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extLst>
      <p:ext uri="{BB962C8B-B14F-4D97-AF65-F5344CB8AC3E}">
        <p14:creationId xmlns:p14="http://schemas.microsoft.com/office/powerpoint/2010/main" val="7357833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Divider Option 4">
    <p:bg>
      <p:bgPr>
        <a:blipFill rotWithShape="1">
          <a:blip r:embed="rId2">
            <a:alphaModFix/>
          </a:blip>
          <a:stretch>
            <a:fillRect l="-53997" r="-53997"/>
          </a:stretch>
        </a:blipFill>
        <a:effectLst/>
      </p:bgPr>
    </p:bg>
    <p:spTree>
      <p:nvGrpSpPr>
        <p:cNvPr id="1" name="Shape 50"/>
        <p:cNvGrpSpPr/>
        <p:nvPr/>
      </p:nvGrpSpPr>
      <p:grpSpPr>
        <a:xfrm>
          <a:off x="0" y="0"/>
          <a:ext cx="0" cy="0"/>
          <a:chOff x="0" y="0"/>
          <a:chExt cx="0" cy="0"/>
        </a:xfrm>
      </p:grpSpPr>
      <p:sp>
        <p:nvSpPr>
          <p:cNvPr id="51" name="Shape 51"/>
          <p:cNvSpPr/>
          <p:nvPr/>
        </p:nvSpPr>
        <p:spPr>
          <a:xfrm>
            <a:off x="2628900" y="784222"/>
            <a:ext cx="6946899" cy="5422208"/>
          </a:xfrm>
          <a:custGeom>
            <a:avLst/>
            <a:gdLst/>
            <a:ahLst/>
            <a:cxnLst/>
            <a:rect l="0" t="0" r="0" b="0"/>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lIns="91425" tIns="45700" rIns="91425" bIns="45700" anchor="t" anchorCtr="0">
            <a:noAutofit/>
          </a:bodyPr>
          <a:lstStyle/>
          <a:p>
            <a:pPr marL="0" marR="0" lvl="0" indent="0" algn="l" rtl="0">
              <a:spcBef>
                <a:spcPts val="0"/>
              </a:spcBef>
              <a:buNone/>
            </a:pPr>
            <a:endParaRPr sz="1800">
              <a:solidFill>
                <a:schemeClr val="dk1"/>
              </a:solidFill>
              <a:latin typeface="Arial"/>
              <a:ea typeface="Arial"/>
              <a:cs typeface="Arial"/>
              <a:sym typeface="Arial"/>
            </a:endParaRPr>
          </a:p>
        </p:txBody>
      </p:sp>
      <p:sp>
        <p:nvSpPr>
          <p:cNvPr id="52" name="Shape 52"/>
          <p:cNvSpPr txBox="1">
            <a:spLocks noGrp="1"/>
          </p:cNvSpPr>
          <p:nvPr>
            <p:ph type="ctrTitle"/>
          </p:nvPr>
        </p:nvSpPr>
        <p:spPr>
          <a:xfrm>
            <a:off x="3240001" y="2973601"/>
            <a:ext cx="5711999" cy="1043999"/>
          </a:xfrm>
          <a:prstGeom prst="rect">
            <a:avLst/>
          </a:prstGeom>
          <a:noFill/>
          <a:ln>
            <a:noFill/>
          </a:ln>
        </p:spPr>
        <p:txBody>
          <a:bodyPr lIns="91425" tIns="91425" rIns="91425" bIns="91425" anchor="ctr" anchorCtr="0"/>
          <a:lstStyle>
            <a:lvl1pPr marL="0" marR="0" lvl="0" indent="0" algn="ctr" rtl="0">
              <a:lnSpc>
                <a:spcPct val="105882"/>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extLst>
      <p:ext uri="{BB962C8B-B14F-4D97-AF65-F5344CB8AC3E}">
        <p14:creationId xmlns:p14="http://schemas.microsoft.com/office/powerpoint/2010/main" val="35747946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Divider Option 5">
    <p:bg>
      <p:bgPr>
        <a:blipFill rotWithShape="1">
          <a:blip r:embed="rId2">
            <a:alphaModFix/>
          </a:blip>
          <a:stretch>
            <a:fillRect l="-32998" r="-32998"/>
          </a:stretch>
        </a:blipFill>
        <a:effectLst/>
      </p:bgPr>
    </p:bg>
    <p:spTree>
      <p:nvGrpSpPr>
        <p:cNvPr id="1" name="Shape 53"/>
        <p:cNvGrpSpPr/>
        <p:nvPr/>
      </p:nvGrpSpPr>
      <p:grpSpPr>
        <a:xfrm>
          <a:off x="0" y="0"/>
          <a:ext cx="0" cy="0"/>
          <a:chOff x="0" y="0"/>
          <a:chExt cx="0" cy="0"/>
        </a:xfrm>
      </p:grpSpPr>
      <p:sp>
        <p:nvSpPr>
          <p:cNvPr id="54" name="Shape 54"/>
          <p:cNvSpPr/>
          <p:nvPr/>
        </p:nvSpPr>
        <p:spPr>
          <a:xfrm>
            <a:off x="2628900" y="784222"/>
            <a:ext cx="6946899" cy="5422208"/>
          </a:xfrm>
          <a:custGeom>
            <a:avLst/>
            <a:gdLst/>
            <a:ahLst/>
            <a:cxnLst/>
            <a:rect l="0" t="0" r="0" b="0"/>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lIns="91425" tIns="45700" rIns="91425" bIns="45700" anchor="t" anchorCtr="0">
            <a:noAutofit/>
          </a:bodyPr>
          <a:lstStyle/>
          <a:p>
            <a:pPr marL="0" marR="0" lvl="0" indent="0" algn="l" rtl="0">
              <a:spcBef>
                <a:spcPts val="0"/>
              </a:spcBef>
              <a:buNone/>
            </a:pPr>
            <a:endParaRPr sz="1800">
              <a:solidFill>
                <a:schemeClr val="dk2"/>
              </a:solidFill>
              <a:latin typeface="Arial"/>
              <a:ea typeface="Arial"/>
              <a:cs typeface="Arial"/>
              <a:sym typeface="Arial"/>
            </a:endParaRPr>
          </a:p>
        </p:txBody>
      </p:sp>
      <p:sp>
        <p:nvSpPr>
          <p:cNvPr id="55" name="Shape 55"/>
          <p:cNvSpPr txBox="1">
            <a:spLocks noGrp="1"/>
          </p:cNvSpPr>
          <p:nvPr>
            <p:ph type="ctrTitle"/>
          </p:nvPr>
        </p:nvSpPr>
        <p:spPr>
          <a:xfrm>
            <a:off x="3240001" y="2973601"/>
            <a:ext cx="5711999" cy="1043999"/>
          </a:xfrm>
          <a:prstGeom prst="rect">
            <a:avLst/>
          </a:prstGeom>
          <a:noFill/>
          <a:ln>
            <a:noFill/>
          </a:ln>
        </p:spPr>
        <p:txBody>
          <a:bodyPr lIns="91425" tIns="91425" rIns="91425" bIns="91425" anchor="ctr" anchorCtr="0"/>
          <a:lstStyle>
            <a:lvl1pPr marL="0" marR="0" lvl="0" indent="0" algn="ctr" rtl="0">
              <a:lnSpc>
                <a:spcPct val="105882"/>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extLst>
      <p:ext uri="{BB962C8B-B14F-4D97-AF65-F5344CB8AC3E}">
        <p14:creationId xmlns:p14="http://schemas.microsoft.com/office/powerpoint/2010/main" val="222883184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Divider Option 6">
    <p:bg>
      <p:bgPr>
        <a:blipFill rotWithShape="1">
          <a:blip r:embed="rId2">
            <a:alphaModFix/>
          </a:blip>
          <a:stretch>
            <a:fillRect l="-31998" r="-31997"/>
          </a:stretch>
        </a:blipFill>
        <a:effectLst/>
      </p:bgPr>
    </p:bg>
    <p:spTree>
      <p:nvGrpSpPr>
        <p:cNvPr id="1" name="Shape 56"/>
        <p:cNvGrpSpPr/>
        <p:nvPr/>
      </p:nvGrpSpPr>
      <p:grpSpPr>
        <a:xfrm>
          <a:off x="0" y="0"/>
          <a:ext cx="0" cy="0"/>
          <a:chOff x="0" y="0"/>
          <a:chExt cx="0" cy="0"/>
        </a:xfrm>
      </p:grpSpPr>
      <p:sp>
        <p:nvSpPr>
          <p:cNvPr id="57" name="Shape 57"/>
          <p:cNvSpPr/>
          <p:nvPr/>
        </p:nvSpPr>
        <p:spPr>
          <a:xfrm>
            <a:off x="2628900" y="784222"/>
            <a:ext cx="6946899" cy="5422208"/>
          </a:xfrm>
          <a:custGeom>
            <a:avLst/>
            <a:gdLst/>
            <a:ahLst/>
            <a:cxnLst/>
            <a:rect l="0" t="0" r="0" b="0"/>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lIns="91425" tIns="45700" rIns="91425" bIns="45700" anchor="t" anchorCtr="0">
            <a:noAutofit/>
          </a:bodyPr>
          <a:lstStyle/>
          <a:p>
            <a:pPr marL="0" marR="0" lvl="0" indent="0" algn="l" rtl="0">
              <a:spcBef>
                <a:spcPts val="0"/>
              </a:spcBef>
              <a:buNone/>
            </a:pPr>
            <a:endParaRPr sz="1800">
              <a:solidFill>
                <a:schemeClr val="dk1"/>
              </a:solidFill>
              <a:latin typeface="Arial"/>
              <a:ea typeface="Arial"/>
              <a:cs typeface="Arial"/>
              <a:sym typeface="Arial"/>
            </a:endParaRPr>
          </a:p>
        </p:txBody>
      </p:sp>
      <p:sp>
        <p:nvSpPr>
          <p:cNvPr id="58" name="Shape 58"/>
          <p:cNvSpPr txBox="1">
            <a:spLocks noGrp="1"/>
          </p:cNvSpPr>
          <p:nvPr>
            <p:ph type="ctrTitle"/>
          </p:nvPr>
        </p:nvSpPr>
        <p:spPr>
          <a:xfrm>
            <a:off x="3240001" y="2973601"/>
            <a:ext cx="5711999" cy="1043999"/>
          </a:xfrm>
          <a:prstGeom prst="rect">
            <a:avLst/>
          </a:prstGeom>
          <a:noFill/>
          <a:ln>
            <a:noFill/>
          </a:ln>
        </p:spPr>
        <p:txBody>
          <a:bodyPr lIns="91425" tIns="91425" rIns="91425" bIns="91425" anchor="ctr" anchorCtr="0"/>
          <a:lstStyle>
            <a:lvl1pPr marL="0" marR="0" lvl="0" indent="0" algn="ctr" rtl="0">
              <a:lnSpc>
                <a:spcPct val="105882"/>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extLst>
      <p:ext uri="{BB962C8B-B14F-4D97-AF65-F5344CB8AC3E}">
        <p14:creationId xmlns:p14="http://schemas.microsoft.com/office/powerpoint/2010/main" val="50662559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Statement Option 1">
    <p:bg>
      <p:bgPr>
        <a:solidFill>
          <a:schemeClr val="lt2"/>
        </a:solidFill>
        <a:effectLst/>
      </p:bgPr>
    </p:bg>
    <p:spTree>
      <p:nvGrpSpPr>
        <p:cNvPr id="1" name="Shape 96"/>
        <p:cNvGrpSpPr/>
        <p:nvPr/>
      </p:nvGrpSpPr>
      <p:grpSpPr>
        <a:xfrm>
          <a:off x="0" y="0"/>
          <a:ext cx="0" cy="0"/>
          <a:chOff x="0" y="0"/>
          <a:chExt cx="0" cy="0"/>
        </a:xfrm>
      </p:grpSpPr>
      <p:pic>
        <p:nvPicPr>
          <p:cNvPr id="97" name="Shape 97"/>
          <p:cNvPicPr preferRelativeResize="0"/>
          <p:nvPr/>
        </p:nvPicPr>
        <p:blipFill rotWithShape="1">
          <a:blip r:embed="rId2">
            <a:alphaModFix/>
          </a:blip>
          <a:srcRect t="5771" b="5310"/>
          <a:stretch/>
        </p:blipFill>
        <p:spPr>
          <a:xfrm>
            <a:off x="1184648" y="0"/>
            <a:ext cx="10067549" cy="6858000"/>
          </a:xfrm>
          <a:prstGeom prst="rect">
            <a:avLst/>
          </a:prstGeom>
          <a:noFill/>
          <a:ln>
            <a:noFill/>
          </a:ln>
        </p:spPr>
      </p:pic>
      <p:sp>
        <p:nvSpPr>
          <p:cNvPr id="98" name="Shape 98"/>
          <p:cNvSpPr txBox="1">
            <a:spLocks noGrp="1"/>
          </p:cNvSpPr>
          <p:nvPr>
            <p:ph type="ctrTitle"/>
          </p:nvPr>
        </p:nvSpPr>
        <p:spPr>
          <a:xfrm>
            <a:off x="2030101" y="2759845"/>
            <a:ext cx="8395199" cy="1338309"/>
          </a:xfrm>
          <a:prstGeom prst="rect">
            <a:avLst/>
          </a:prstGeom>
          <a:noFill/>
          <a:ln>
            <a:noFill/>
          </a:ln>
        </p:spPr>
        <p:txBody>
          <a:bodyPr lIns="91425" tIns="91425" rIns="91425" bIns="91425" anchor="ctr" anchorCtr="0"/>
          <a:lstStyle>
            <a:lvl1pPr marL="0" marR="0" lvl="0" indent="0" algn="ctr" rtl="0">
              <a:lnSpc>
                <a:spcPct val="117647"/>
              </a:lnSpc>
              <a:spcBef>
                <a:spcPts val="0"/>
              </a:spcBef>
              <a:buClr>
                <a:schemeClr val="lt2"/>
              </a:buClr>
              <a:buFont typeface="Times New Roman"/>
              <a:buNone/>
              <a:defRPr sz="3400" b="1" i="0" u="none" strike="noStrike" cap="none">
                <a:solidFill>
                  <a:schemeClr val="lt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pic>
        <p:nvPicPr>
          <p:cNvPr id="5" name="Shape 99">
            <a:extLst>
              <a:ext uri="{FF2B5EF4-FFF2-40B4-BE49-F238E27FC236}">
                <a16:creationId xmlns="" xmlns:a16="http://schemas.microsoft.com/office/drawing/2014/main" id="{762074E2-3F1C-4BA0-96AF-3E7CFDFB057E}"/>
              </a:ext>
            </a:extLst>
          </p:cNvPr>
          <p:cNvPicPr preferRelativeResize="0"/>
          <p:nvPr userDrawn="1"/>
        </p:nvPicPr>
        <p:blipFill rotWithShape="1">
          <a:blip r:embed="rId3">
            <a:alphaModFix/>
          </a:blip>
          <a:srcRect/>
          <a:stretch/>
        </p:blipFill>
        <p:spPr>
          <a:xfrm>
            <a:off x="667201" y="6273479"/>
            <a:ext cx="1237999" cy="382920"/>
          </a:xfrm>
          <a:prstGeom prst="rect">
            <a:avLst/>
          </a:prstGeom>
          <a:noFill/>
          <a:ln>
            <a:noFill/>
          </a:ln>
        </p:spPr>
      </p:pic>
    </p:spTree>
    <p:extLst>
      <p:ext uri="{BB962C8B-B14F-4D97-AF65-F5344CB8AC3E}">
        <p14:creationId xmlns:p14="http://schemas.microsoft.com/office/powerpoint/2010/main" val="336916389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Statement Option 4">
    <p:bg>
      <p:bgPr>
        <a:solidFill>
          <a:srgbClr val="D2DB0E"/>
        </a:solidFill>
        <a:effectLst/>
      </p:bgPr>
    </p:bg>
    <p:spTree>
      <p:nvGrpSpPr>
        <p:cNvPr id="1" name="Shape 100"/>
        <p:cNvGrpSpPr/>
        <p:nvPr/>
      </p:nvGrpSpPr>
      <p:grpSpPr>
        <a:xfrm>
          <a:off x="0" y="0"/>
          <a:ext cx="0" cy="0"/>
          <a:chOff x="0" y="0"/>
          <a:chExt cx="0" cy="0"/>
        </a:xfrm>
      </p:grpSpPr>
      <p:pic>
        <p:nvPicPr>
          <p:cNvPr id="101" name="Shape 101"/>
          <p:cNvPicPr preferRelativeResize="0"/>
          <p:nvPr/>
        </p:nvPicPr>
        <p:blipFill rotWithShape="1">
          <a:blip r:embed="rId2">
            <a:alphaModFix/>
          </a:blip>
          <a:srcRect t="5771" b="5310"/>
          <a:stretch/>
        </p:blipFill>
        <p:spPr>
          <a:xfrm>
            <a:off x="1184648" y="0"/>
            <a:ext cx="10067549" cy="6858000"/>
          </a:xfrm>
          <a:prstGeom prst="rect">
            <a:avLst/>
          </a:prstGeom>
          <a:noFill/>
          <a:ln>
            <a:noFill/>
          </a:ln>
        </p:spPr>
      </p:pic>
      <p:sp>
        <p:nvSpPr>
          <p:cNvPr id="102" name="Shape 102"/>
          <p:cNvSpPr txBox="1">
            <a:spLocks noGrp="1"/>
          </p:cNvSpPr>
          <p:nvPr>
            <p:ph type="ctrTitle"/>
          </p:nvPr>
        </p:nvSpPr>
        <p:spPr>
          <a:xfrm>
            <a:off x="1992001" y="2389032"/>
            <a:ext cx="8395199" cy="1644743"/>
          </a:xfrm>
          <a:prstGeom prst="rect">
            <a:avLst/>
          </a:prstGeom>
          <a:noFill/>
          <a:ln>
            <a:noFill/>
          </a:ln>
        </p:spPr>
        <p:txBody>
          <a:bodyPr lIns="91425" tIns="91425" rIns="91425" bIns="91425" anchor="b" anchorCtr="0"/>
          <a:lstStyle>
            <a:lvl1pPr marL="0" marR="0" lvl="0" indent="0" algn="ctr" rtl="0">
              <a:lnSpc>
                <a:spcPct val="105882"/>
              </a:lnSpc>
              <a:spcBef>
                <a:spcPts val="0"/>
              </a:spcBef>
              <a:buClr>
                <a:schemeClr val="dk2"/>
              </a:buClr>
              <a:buFont typeface="Times New Roman"/>
              <a:buNone/>
              <a:defRPr sz="3400" b="1" i="1"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03" name="Shape 103"/>
          <p:cNvSpPr txBox="1">
            <a:spLocks noGrp="1"/>
          </p:cNvSpPr>
          <p:nvPr>
            <p:ph type="body" idx="1"/>
          </p:nvPr>
        </p:nvSpPr>
        <p:spPr>
          <a:xfrm>
            <a:off x="2154767" y="4179106"/>
            <a:ext cx="8020051" cy="366713"/>
          </a:xfrm>
          <a:prstGeom prst="rect">
            <a:avLst/>
          </a:prstGeom>
          <a:noFill/>
          <a:ln>
            <a:noFill/>
          </a:ln>
        </p:spPr>
        <p:txBody>
          <a:bodyPr lIns="91425" tIns="91425" rIns="91425" bIns="91425" anchor="t" anchorCtr="0"/>
          <a:lstStyle>
            <a:lvl1pPr marL="0" marR="0" lvl="0" indent="0" algn="ctr" rtl="0">
              <a:lnSpc>
                <a:spcPct val="112500"/>
              </a:lnSpc>
              <a:spcBef>
                <a:spcPts val="0"/>
              </a:spcBef>
              <a:spcAft>
                <a:spcPts val="0"/>
              </a:spcAft>
              <a:buClr>
                <a:schemeClr val="lt2"/>
              </a:buClr>
              <a:buFont typeface="Arial"/>
              <a:buNone/>
              <a:defRPr sz="1600" b="0" i="0" u="none" strike="noStrike" cap="none">
                <a:solidFill>
                  <a:schemeClr val="lt2"/>
                </a:solidFill>
                <a:latin typeface="Arial"/>
                <a:ea typeface="Arial"/>
                <a:cs typeface="Arial"/>
                <a:sym typeface="Arial"/>
              </a:defRPr>
            </a:lvl1pPr>
            <a:lvl2pPr marL="180975" marR="0" lvl="1" indent="-79375" algn="l" rtl="0">
              <a:lnSpc>
                <a:spcPct val="118750"/>
              </a:lnSpc>
              <a:spcBef>
                <a:spcPts val="0"/>
              </a:spcBef>
              <a:spcAft>
                <a:spcPts val="0"/>
              </a:spcAft>
              <a:buClr>
                <a:schemeClr val="lt2"/>
              </a:buClr>
              <a:buSzPct val="100000"/>
              <a:buFont typeface="Arial"/>
              <a:buChar char="•"/>
              <a:defRPr sz="1600" b="0" i="0" u="none" strike="noStrike" cap="none">
                <a:solidFill>
                  <a:schemeClr val="dk1"/>
                </a:solidFill>
                <a:latin typeface="Arial"/>
                <a:ea typeface="Arial"/>
                <a:cs typeface="Arial"/>
                <a:sym typeface="Arial"/>
              </a:defRPr>
            </a:lvl2pPr>
            <a:lvl3pPr marL="352425" marR="0" lvl="2" indent="-73025" algn="l" rtl="0">
              <a:lnSpc>
                <a:spcPct val="118750"/>
              </a:lnSpc>
              <a:spcBef>
                <a:spcPts val="0"/>
              </a:spcBef>
              <a:spcAft>
                <a:spcPts val="0"/>
              </a:spcAft>
              <a:buClr>
                <a:schemeClr val="accent4"/>
              </a:buClr>
              <a:buSzPct val="100000"/>
              <a:buFont typeface="Arial"/>
              <a:buChar char="‒"/>
              <a:defRPr sz="16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850"/>
              </a:spcAft>
              <a:buClr>
                <a:schemeClr val="dk1"/>
              </a:buClr>
              <a:buFont typeface="Arial"/>
              <a:buNone/>
              <a:defRPr sz="1200" b="0" i="0" u="none" strike="noStrike" cap="none">
                <a:solidFill>
                  <a:schemeClr val="lt2"/>
                </a:solidFill>
                <a:latin typeface="Arial"/>
                <a:ea typeface="Arial"/>
                <a:cs typeface="Arial"/>
                <a:sym typeface="Arial"/>
              </a:defRPr>
            </a:lvl4pPr>
            <a:lvl5pPr marL="2057400" marR="0" lvl="4" indent="-114300" algn="l" rtl="0">
              <a:spcBef>
                <a:spcPts val="360"/>
              </a:spcBef>
              <a:buClr>
                <a:schemeClr val="dk1"/>
              </a:buClr>
              <a:buSzPct val="100000"/>
              <a:buFont typeface="Arial"/>
              <a:buChar char="»"/>
              <a:defRPr sz="1800" b="0" i="0" u="none" strike="noStrike" cap="none">
                <a:solidFill>
                  <a:schemeClr val="dk1"/>
                </a:solidFill>
                <a:latin typeface="Arial"/>
                <a:ea typeface="Arial"/>
                <a:cs typeface="Arial"/>
                <a:sym typeface="Arial"/>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104" name="Shape 104"/>
          <p:cNvPicPr preferRelativeResize="0"/>
          <p:nvPr/>
        </p:nvPicPr>
        <p:blipFill rotWithShape="1">
          <a:blip r:embed="rId3">
            <a:alphaModFix/>
          </a:blip>
          <a:srcRect/>
          <a:stretch/>
        </p:blipFill>
        <p:spPr>
          <a:xfrm>
            <a:off x="667214" y="6376789"/>
            <a:ext cx="1223999" cy="279914"/>
          </a:xfrm>
          <a:prstGeom prst="rect">
            <a:avLst/>
          </a:prstGeom>
          <a:noFill/>
          <a:ln>
            <a:noFill/>
          </a:ln>
        </p:spPr>
      </p:pic>
    </p:spTree>
    <p:extLst>
      <p:ext uri="{BB962C8B-B14F-4D97-AF65-F5344CB8AC3E}">
        <p14:creationId xmlns:p14="http://schemas.microsoft.com/office/powerpoint/2010/main" val="13849417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661DABE9-CFC9-4E8C-BA6F-B2512EC5999B}" type="datetimeFigureOut">
              <a:rPr lang="en-GB" smtClean="0"/>
              <a:t>31/08/2017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6059380-DBE8-488C-82B8-F8F79EF4869D}" type="slidenum">
              <a:rPr lang="en-GB" smtClean="0"/>
              <a:t>‹#›</a:t>
            </a:fld>
            <a:endParaRPr lang="en-GB"/>
          </a:p>
        </p:txBody>
      </p:sp>
    </p:spTree>
    <p:extLst>
      <p:ext uri="{BB962C8B-B14F-4D97-AF65-F5344CB8AC3E}">
        <p14:creationId xmlns:p14="http://schemas.microsoft.com/office/powerpoint/2010/main" val="56357617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Title and Content">
    <p:bg>
      <p:bgPr>
        <a:solidFill>
          <a:srgbClr val="FFFFFF"/>
        </a:solidFill>
        <a:effectLst/>
      </p:bgPr>
    </p:bg>
    <p:spTree>
      <p:nvGrpSpPr>
        <p:cNvPr id="1" name="Shape 135"/>
        <p:cNvGrpSpPr/>
        <p:nvPr/>
      </p:nvGrpSpPr>
      <p:grpSpPr>
        <a:xfrm>
          <a:off x="0" y="0"/>
          <a:ext cx="0" cy="0"/>
          <a:chOff x="0" y="0"/>
          <a:chExt cx="0" cy="0"/>
        </a:xfrm>
      </p:grpSpPr>
      <p:sp>
        <p:nvSpPr>
          <p:cNvPr id="136" name="Shape 136"/>
          <p:cNvSpPr txBox="1">
            <a:spLocks noGrp="1"/>
          </p:cNvSpPr>
          <p:nvPr>
            <p:ph type="title"/>
          </p:nvPr>
        </p:nvSpPr>
        <p:spPr>
          <a:xfrm>
            <a:off x="721783" y="417599"/>
            <a:ext cx="6775448" cy="1096874"/>
          </a:xfrm>
          <a:prstGeom prst="rect">
            <a:avLst/>
          </a:prstGeom>
          <a:noFill/>
          <a:ln>
            <a:noFill/>
          </a:ln>
        </p:spPr>
        <p:txBody>
          <a:bodyPr lIns="91425" tIns="91425" rIns="91425" bIns="91425" anchor="t" anchorCtr="0"/>
          <a:lstStyle>
            <a:lvl1pPr marL="0" marR="0" lvl="0" indent="0" algn="l" rtl="0">
              <a:lnSpc>
                <a:spcPct val="117647"/>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37" name="Shape 137"/>
          <p:cNvSpPr txBox="1">
            <a:spLocks noGrp="1"/>
          </p:cNvSpPr>
          <p:nvPr>
            <p:ph type="body" idx="1"/>
          </p:nvPr>
        </p:nvSpPr>
        <p:spPr>
          <a:xfrm>
            <a:off x="723901" y="1704976"/>
            <a:ext cx="8079316" cy="3171825"/>
          </a:xfrm>
          <a:prstGeom prst="rect">
            <a:avLst/>
          </a:prstGeom>
          <a:noFill/>
          <a:ln>
            <a:noFill/>
          </a:ln>
        </p:spPr>
        <p:txBody>
          <a:bodyPr lIns="91425" tIns="91425" rIns="91425" bIns="91425" anchor="t" anchorCtr="0"/>
          <a:lstStyle>
            <a:lvl1pPr marL="0" marR="0" lvl="0" indent="0" algn="l" rtl="0">
              <a:lnSpc>
                <a:spcPct val="118750"/>
              </a:lnSpc>
              <a:spcBef>
                <a:spcPts val="0"/>
              </a:spcBef>
              <a:spcAft>
                <a:spcPts val="0"/>
              </a:spcAft>
              <a:buClr>
                <a:srgbClr val="000000"/>
              </a:buClr>
              <a:buFont typeface="Arial"/>
              <a:buNone/>
              <a:defRPr sz="1600" b="0" i="0" u="none" strike="noStrike" cap="none">
                <a:solidFill>
                  <a:srgbClr val="000000"/>
                </a:solidFill>
                <a:latin typeface="Arial"/>
                <a:ea typeface="Arial"/>
                <a:cs typeface="Arial"/>
                <a:sym typeface="Arial"/>
              </a:defRPr>
            </a:lvl1pPr>
            <a:lvl2pPr marL="180975" marR="0" lvl="1" indent="-79375" algn="l" rtl="0">
              <a:lnSpc>
                <a:spcPct val="118750"/>
              </a:lnSpc>
              <a:spcBef>
                <a:spcPts val="0"/>
              </a:spcBef>
              <a:spcAft>
                <a:spcPts val="0"/>
              </a:spcAft>
              <a:buClr>
                <a:schemeClr val="lt2"/>
              </a:buClr>
              <a:buSzPct val="100000"/>
              <a:buFont typeface="Arial"/>
              <a:buChar char="•"/>
              <a:defRPr sz="1600" b="0" i="0" u="none" strike="noStrike" cap="none">
                <a:solidFill>
                  <a:srgbClr val="000000"/>
                </a:solidFill>
                <a:latin typeface="Arial"/>
                <a:ea typeface="Arial"/>
                <a:cs typeface="Arial"/>
                <a:sym typeface="Arial"/>
              </a:defRPr>
            </a:lvl2pPr>
            <a:lvl3pPr marL="352425" marR="0" lvl="2" indent="-73025" algn="l" rtl="0">
              <a:lnSpc>
                <a:spcPct val="118750"/>
              </a:lnSpc>
              <a:spcBef>
                <a:spcPts val="0"/>
              </a:spcBef>
              <a:spcAft>
                <a:spcPts val="0"/>
              </a:spcAft>
              <a:buClr>
                <a:schemeClr val="accent4"/>
              </a:buClr>
              <a:buSzPct val="100000"/>
              <a:buFont typeface="Arial"/>
              <a:buChar char="‒"/>
              <a:defRPr sz="1600" b="0" i="0" u="none" strike="noStrike" cap="none">
                <a:solidFill>
                  <a:srgbClr val="000000"/>
                </a:solidFill>
                <a:latin typeface="Arial"/>
                <a:ea typeface="Arial"/>
                <a:cs typeface="Arial"/>
                <a:sym typeface="Arial"/>
              </a:defRPr>
            </a:lvl3pPr>
            <a:lvl4pPr marL="781050" marR="0" lvl="3" indent="-6350" algn="l" rtl="0">
              <a:lnSpc>
                <a:spcPct val="125000"/>
              </a:lnSpc>
              <a:spcBef>
                <a:spcPts val="0"/>
              </a:spcBef>
              <a:spcAft>
                <a:spcPts val="850"/>
              </a:spcAft>
              <a:buClr>
                <a:schemeClr val="dk1"/>
              </a:buClr>
              <a:buFont typeface="Arial"/>
              <a:buNone/>
              <a:defRPr sz="1200" b="0" i="0" u="none" strike="noStrike" cap="none">
                <a:solidFill>
                  <a:schemeClr val="lt2"/>
                </a:solidFill>
                <a:latin typeface="Arial"/>
                <a:ea typeface="Arial"/>
                <a:cs typeface="Arial"/>
                <a:sym typeface="Arial"/>
              </a:defRPr>
            </a:lvl4pPr>
            <a:lvl5pPr marL="2057400" marR="0" lvl="4" indent="-114300" algn="l" rtl="0">
              <a:spcBef>
                <a:spcPts val="360"/>
              </a:spcBef>
              <a:buClr>
                <a:schemeClr val="dk1"/>
              </a:buClr>
              <a:buSzPct val="100000"/>
              <a:buFont typeface="Arial"/>
              <a:buChar char="»"/>
              <a:defRPr sz="1800" b="0" i="0" u="none" strike="noStrike" cap="none">
                <a:solidFill>
                  <a:schemeClr val="dk1"/>
                </a:solidFill>
                <a:latin typeface="Arial"/>
                <a:ea typeface="Arial"/>
                <a:cs typeface="Arial"/>
                <a:sym typeface="Arial"/>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38" name="Shape 138"/>
          <p:cNvSpPr txBox="1">
            <a:spLocks noGrp="1"/>
          </p:cNvSpPr>
          <p:nvPr>
            <p:ph type="sldNum" idx="12"/>
          </p:nvPr>
        </p:nvSpPr>
        <p:spPr>
          <a:xfrm>
            <a:off x="11330353" y="6489579"/>
            <a:ext cx="577516" cy="125533"/>
          </a:xfrm>
          <a:prstGeom prst="rect">
            <a:avLst/>
          </a:prstGeom>
          <a:noFill/>
          <a:ln>
            <a:noFill/>
          </a:ln>
        </p:spPr>
        <p:txBody>
          <a:bodyPr lIns="0" tIns="0" rIns="0" bIns="0" anchor="ctr" anchorCtr="0">
            <a:noAutofit/>
          </a:bodyPr>
          <a:lstStyle/>
          <a:p>
            <a:pPr>
              <a:buSzPct val="25000"/>
            </a:pPr>
            <a:fld id="{00000000-1234-1234-1234-123412341234}" type="slidenum">
              <a:rPr lang="en-GB" sz="800" b="1" smtClean="0">
                <a:solidFill>
                  <a:schemeClr val="lt2"/>
                </a:solidFill>
                <a:ea typeface="Arial"/>
                <a:cs typeface="Arial"/>
                <a:sym typeface="Arial"/>
              </a:rPr>
              <a:pPr>
                <a:buSzPct val="25000"/>
              </a:pPr>
              <a:t>‹#›</a:t>
            </a:fld>
            <a:endParaRPr lang="en-GB" sz="800" b="1">
              <a:solidFill>
                <a:schemeClr val="lt2"/>
              </a:solidFill>
              <a:ea typeface="Arial"/>
              <a:cs typeface="Arial"/>
              <a:sym typeface="Arial"/>
            </a:endParaRPr>
          </a:p>
        </p:txBody>
      </p:sp>
    </p:spTree>
    <p:extLst>
      <p:ext uri="{BB962C8B-B14F-4D97-AF65-F5344CB8AC3E}">
        <p14:creationId xmlns:p14="http://schemas.microsoft.com/office/powerpoint/2010/main" val="292147299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Numbered">
    <p:bg>
      <p:bgPr>
        <a:solidFill>
          <a:srgbClr val="FFFFFF"/>
        </a:solidFill>
        <a:effectLst/>
      </p:bgPr>
    </p:bg>
    <p:spTree>
      <p:nvGrpSpPr>
        <p:cNvPr id="1" name="Shape 139"/>
        <p:cNvGrpSpPr/>
        <p:nvPr/>
      </p:nvGrpSpPr>
      <p:grpSpPr>
        <a:xfrm>
          <a:off x="0" y="0"/>
          <a:ext cx="0" cy="0"/>
          <a:chOff x="0" y="0"/>
          <a:chExt cx="0" cy="0"/>
        </a:xfrm>
      </p:grpSpPr>
      <p:sp>
        <p:nvSpPr>
          <p:cNvPr id="140" name="Shape 140"/>
          <p:cNvSpPr txBox="1">
            <a:spLocks noGrp="1"/>
          </p:cNvSpPr>
          <p:nvPr>
            <p:ph type="title"/>
          </p:nvPr>
        </p:nvSpPr>
        <p:spPr>
          <a:xfrm>
            <a:off x="721783" y="417600"/>
            <a:ext cx="6775448" cy="1115925"/>
          </a:xfrm>
          <a:prstGeom prst="rect">
            <a:avLst/>
          </a:prstGeom>
          <a:noFill/>
          <a:ln>
            <a:noFill/>
          </a:ln>
        </p:spPr>
        <p:txBody>
          <a:bodyPr lIns="91425" tIns="91425" rIns="91425" bIns="91425" anchor="t" anchorCtr="0"/>
          <a:lstStyle>
            <a:lvl1pPr marL="0" marR="0" lvl="0" indent="0" algn="l" rtl="0">
              <a:lnSpc>
                <a:spcPct val="117647"/>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41" name="Shape 141"/>
          <p:cNvSpPr txBox="1">
            <a:spLocks noGrp="1"/>
          </p:cNvSpPr>
          <p:nvPr>
            <p:ph type="body" idx="1"/>
          </p:nvPr>
        </p:nvSpPr>
        <p:spPr>
          <a:xfrm>
            <a:off x="723901" y="1809750"/>
            <a:ext cx="8661399" cy="3781425"/>
          </a:xfrm>
          <a:prstGeom prst="rect">
            <a:avLst/>
          </a:prstGeom>
          <a:noFill/>
          <a:ln>
            <a:noFill/>
          </a:ln>
        </p:spPr>
        <p:txBody>
          <a:bodyPr lIns="91425" tIns="91425" rIns="91425" bIns="91425" anchor="t" anchorCtr="0"/>
          <a:lstStyle>
            <a:lvl1pPr marL="238125" marR="0" lvl="0" indent="-136525" algn="l" rtl="0">
              <a:lnSpc>
                <a:spcPct val="118750"/>
              </a:lnSpc>
              <a:spcBef>
                <a:spcPts val="1134"/>
              </a:spcBef>
              <a:spcAft>
                <a:spcPts val="0"/>
              </a:spcAft>
              <a:buClr>
                <a:schemeClr val="dk2"/>
              </a:buClr>
              <a:buSzPct val="100000"/>
              <a:buFont typeface="Times New Roman"/>
              <a:buAutoNum type="arabicPeriod"/>
              <a:defRPr sz="1600" b="1" i="0" u="none" strike="noStrike" cap="none">
                <a:solidFill>
                  <a:schemeClr val="dk2"/>
                </a:solidFill>
                <a:latin typeface="Arial"/>
                <a:ea typeface="Arial"/>
                <a:cs typeface="Arial"/>
                <a:sym typeface="Arial"/>
              </a:defRPr>
            </a:lvl1pPr>
            <a:lvl2pPr marL="428625" marR="0" lvl="1" indent="-85725" algn="l" rtl="0">
              <a:lnSpc>
                <a:spcPct val="118750"/>
              </a:lnSpc>
              <a:spcBef>
                <a:spcPts val="0"/>
              </a:spcBef>
              <a:spcAft>
                <a:spcPts val="0"/>
              </a:spcAft>
              <a:buClr>
                <a:schemeClr val="lt2"/>
              </a:buClr>
              <a:buSzPct val="100000"/>
              <a:buFont typeface="Arial"/>
              <a:buChar char="‒"/>
              <a:defRPr sz="1600" b="0" i="0" u="none" strike="noStrike" cap="none">
                <a:solidFill>
                  <a:srgbClr val="000000"/>
                </a:solidFill>
                <a:latin typeface="Arial"/>
                <a:ea typeface="Arial"/>
                <a:cs typeface="Arial"/>
                <a:sym typeface="Arial"/>
              </a:defRPr>
            </a:lvl2pPr>
            <a:lvl3pPr marL="628650" marR="0" lvl="2" indent="-107950" algn="l" rtl="0">
              <a:lnSpc>
                <a:spcPct val="118750"/>
              </a:lnSpc>
              <a:spcBef>
                <a:spcPts val="0"/>
              </a:spcBef>
              <a:spcAft>
                <a:spcPts val="0"/>
              </a:spcAft>
              <a:buClr>
                <a:schemeClr val="accent4"/>
              </a:buClr>
              <a:buSzPct val="100000"/>
              <a:buFont typeface="Arial"/>
              <a:buChar char="‒"/>
              <a:defRPr sz="1600" b="0" i="0" u="none" strike="noStrike" cap="none">
                <a:solidFill>
                  <a:srgbClr val="000000"/>
                </a:solidFill>
                <a:latin typeface="Arial"/>
                <a:ea typeface="Arial"/>
                <a:cs typeface="Arial"/>
                <a:sym typeface="Arial"/>
              </a:defRPr>
            </a:lvl3pPr>
            <a:lvl4pPr marL="781050" marR="0" lvl="3" indent="-6350" algn="l" rtl="0">
              <a:lnSpc>
                <a:spcPct val="125000"/>
              </a:lnSpc>
              <a:spcBef>
                <a:spcPts val="0"/>
              </a:spcBef>
              <a:spcAft>
                <a:spcPts val="850"/>
              </a:spcAft>
              <a:buClr>
                <a:schemeClr val="dk1"/>
              </a:buClr>
              <a:buFont typeface="Arial"/>
              <a:buNone/>
              <a:defRPr sz="1200" b="0" i="0" u="none" strike="noStrike" cap="none">
                <a:solidFill>
                  <a:schemeClr val="lt2"/>
                </a:solidFill>
                <a:latin typeface="Arial"/>
                <a:ea typeface="Arial"/>
                <a:cs typeface="Arial"/>
                <a:sym typeface="Arial"/>
              </a:defRPr>
            </a:lvl4pPr>
            <a:lvl5pPr marL="2057400" marR="0" lvl="4" indent="-114300" algn="l" rtl="0">
              <a:spcBef>
                <a:spcPts val="360"/>
              </a:spcBef>
              <a:buClr>
                <a:schemeClr val="dk1"/>
              </a:buClr>
              <a:buSzPct val="100000"/>
              <a:buFont typeface="Arial"/>
              <a:buChar char="»"/>
              <a:defRPr sz="1800" b="0" i="0" u="none" strike="noStrike" cap="none">
                <a:solidFill>
                  <a:schemeClr val="dk1"/>
                </a:solidFill>
                <a:latin typeface="Arial"/>
                <a:ea typeface="Arial"/>
                <a:cs typeface="Arial"/>
                <a:sym typeface="Arial"/>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2" name="Shape 142"/>
          <p:cNvSpPr txBox="1">
            <a:spLocks noGrp="1"/>
          </p:cNvSpPr>
          <p:nvPr>
            <p:ph type="sldNum" idx="12"/>
          </p:nvPr>
        </p:nvSpPr>
        <p:spPr>
          <a:xfrm>
            <a:off x="11330353" y="6489579"/>
            <a:ext cx="577516" cy="125533"/>
          </a:xfrm>
          <a:prstGeom prst="rect">
            <a:avLst/>
          </a:prstGeom>
          <a:noFill/>
          <a:ln>
            <a:noFill/>
          </a:ln>
        </p:spPr>
        <p:txBody>
          <a:bodyPr lIns="0" tIns="0" rIns="0" bIns="0" anchor="ctr" anchorCtr="0">
            <a:noAutofit/>
          </a:bodyPr>
          <a:lstStyle/>
          <a:p>
            <a:pPr>
              <a:buSzPct val="25000"/>
            </a:pPr>
            <a:fld id="{00000000-1234-1234-1234-123412341234}" type="slidenum">
              <a:rPr lang="en-GB" sz="800" b="1" smtClean="0">
                <a:solidFill>
                  <a:schemeClr val="lt2"/>
                </a:solidFill>
                <a:ea typeface="Arial"/>
                <a:cs typeface="Arial"/>
                <a:sym typeface="Arial"/>
              </a:rPr>
              <a:pPr>
                <a:buSzPct val="25000"/>
              </a:pPr>
              <a:t>‹#›</a:t>
            </a:fld>
            <a:endParaRPr lang="en-GB" sz="800" b="1">
              <a:solidFill>
                <a:schemeClr val="lt2"/>
              </a:solidFill>
              <a:ea typeface="Arial"/>
              <a:cs typeface="Arial"/>
              <a:sym typeface="Arial"/>
            </a:endParaRPr>
          </a:p>
        </p:txBody>
      </p:sp>
    </p:spTree>
    <p:extLst>
      <p:ext uri="{BB962C8B-B14F-4D97-AF65-F5344CB8AC3E}">
        <p14:creationId xmlns:p14="http://schemas.microsoft.com/office/powerpoint/2010/main" val="367086997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cSld name="Blank">
    <p:bg>
      <p:bgPr>
        <a:solidFill>
          <a:srgbClr val="FFFFFF"/>
        </a:solidFill>
        <a:effectLst/>
      </p:bgPr>
    </p:bg>
    <p:spTree>
      <p:nvGrpSpPr>
        <p:cNvPr id="1" name="Shape 196"/>
        <p:cNvGrpSpPr/>
        <p:nvPr/>
      </p:nvGrpSpPr>
      <p:grpSpPr>
        <a:xfrm>
          <a:off x="0" y="0"/>
          <a:ext cx="0" cy="0"/>
          <a:chOff x="0" y="0"/>
          <a:chExt cx="0" cy="0"/>
        </a:xfrm>
      </p:grpSpPr>
      <p:sp>
        <p:nvSpPr>
          <p:cNvPr id="197" name="Shape 197"/>
          <p:cNvSpPr txBox="1">
            <a:spLocks noGrp="1"/>
          </p:cNvSpPr>
          <p:nvPr>
            <p:ph type="sldNum" idx="12"/>
          </p:nvPr>
        </p:nvSpPr>
        <p:spPr>
          <a:xfrm>
            <a:off x="11330353" y="6489579"/>
            <a:ext cx="577516" cy="125533"/>
          </a:xfrm>
          <a:prstGeom prst="rect">
            <a:avLst/>
          </a:prstGeom>
          <a:noFill/>
          <a:ln>
            <a:noFill/>
          </a:ln>
        </p:spPr>
        <p:txBody>
          <a:bodyPr lIns="0" tIns="0" rIns="0" bIns="0" anchor="ctr" anchorCtr="0">
            <a:noAutofit/>
          </a:bodyPr>
          <a:lstStyle/>
          <a:p>
            <a:pPr>
              <a:buSzPct val="25000"/>
            </a:pPr>
            <a:fld id="{00000000-1234-1234-1234-123412341234}" type="slidenum">
              <a:rPr lang="en-GB" sz="800" b="1" smtClean="0">
                <a:solidFill>
                  <a:schemeClr val="lt2"/>
                </a:solidFill>
                <a:ea typeface="Arial"/>
                <a:cs typeface="Arial"/>
                <a:sym typeface="Arial"/>
              </a:rPr>
              <a:pPr>
                <a:buSzPct val="25000"/>
              </a:pPr>
              <a:t>‹#›</a:t>
            </a:fld>
            <a:endParaRPr lang="en-GB" sz="800" b="1">
              <a:solidFill>
                <a:schemeClr val="lt2"/>
              </a:solidFill>
              <a:ea typeface="Arial"/>
              <a:cs typeface="Arial"/>
              <a:sym typeface="Arial"/>
            </a:endParaRPr>
          </a:p>
        </p:txBody>
      </p:sp>
    </p:spTree>
    <p:extLst>
      <p:ext uri="{BB962C8B-B14F-4D97-AF65-F5344CB8AC3E}">
        <p14:creationId xmlns:p14="http://schemas.microsoft.com/office/powerpoint/2010/main" val="259365716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cSld name="More to Learn">
    <p:bg>
      <p:bgPr>
        <a:solidFill>
          <a:schemeClr val="lt2"/>
        </a:solidFill>
        <a:effectLst/>
      </p:bgPr>
    </p:bg>
    <p:spTree>
      <p:nvGrpSpPr>
        <p:cNvPr id="1" name="Shape 198"/>
        <p:cNvGrpSpPr/>
        <p:nvPr/>
      </p:nvGrpSpPr>
      <p:grpSpPr>
        <a:xfrm>
          <a:off x="0" y="0"/>
          <a:ext cx="0" cy="0"/>
          <a:chOff x="0" y="0"/>
          <a:chExt cx="0" cy="0"/>
        </a:xfrm>
      </p:grpSpPr>
      <p:pic>
        <p:nvPicPr>
          <p:cNvPr id="199" name="Shape 199"/>
          <p:cNvPicPr preferRelativeResize="0"/>
          <p:nvPr/>
        </p:nvPicPr>
        <p:blipFill rotWithShape="1">
          <a:blip r:embed="rId2">
            <a:alphaModFix/>
          </a:blip>
          <a:srcRect t="5771" b="5310"/>
          <a:stretch/>
        </p:blipFill>
        <p:spPr>
          <a:xfrm>
            <a:off x="1184648" y="0"/>
            <a:ext cx="10067549" cy="6858000"/>
          </a:xfrm>
          <a:prstGeom prst="rect">
            <a:avLst/>
          </a:prstGeom>
          <a:noFill/>
          <a:ln>
            <a:noFill/>
          </a:ln>
        </p:spPr>
      </p:pic>
      <p:sp>
        <p:nvSpPr>
          <p:cNvPr id="200" name="Shape 200"/>
          <p:cNvSpPr txBox="1">
            <a:spLocks noGrp="1"/>
          </p:cNvSpPr>
          <p:nvPr>
            <p:ph type="ctrTitle"/>
          </p:nvPr>
        </p:nvSpPr>
        <p:spPr>
          <a:xfrm>
            <a:off x="3111499" y="2728866"/>
            <a:ext cx="6208899" cy="985884"/>
          </a:xfrm>
          <a:prstGeom prst="rect">
            <a:avLst/>
          </a:prstGeom>
          <a:noFill/>
          <a:ln>
            <a:noFill/>
          </a:ln>
        </p:spPr>
        <p:txBody>
          <a:bodyPr lIns="91425" tIns="91425" rIns="91425" bIns="91425" anchor="b" anchorCtr="0"/>
          <a:lstStyle>
            <a:lvl1pPr marL="0" marR="0" lvl="0" indent="0" algn="ctr" rtl="0">
              <a:lnSpc>
                <a:spcPct val="117647"/>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201" name="Shape 201"/>
          <p:cNvSpPr txBox="1">
            <a:spLocks noGrp="1"/>
          </p:cNvSpPr>
          <p:nvPr>
            <p:ph type="body" idx="1"/>
          </p:nvPr>
        </p:nvSpPr>
        <p:spPr>
          <a:xfrm>
            <a:off x="3124200" y="3829050"/>
            <a:ext cx="6324600" cy="638174"/>
          </a:xfrm>
          <a:prstGeom prst="rect">
            <a:avLst/>
          </a:prstGeom>
          <a:noFill/>
          <a:ln>
            <a:noFill/>
          </a:ln>
        </p:spPr>
        <p:txBody>
          <a:bodyPr lIns="91425" tIns="91425" rIns="91425" bIns="91425" anchor="t" anchorCtr="0"/>
          <a:lstStyle>
            <a:lvl1pPr marL="0" marR="0" lvl="0" indent="0" algn="ctr" rtl="0">
              <a:lnSpc>
                <a:spcPct val="131250"/>
              </a:lnSpc>
              <a:spcBef>
                <a:spcPts val="0"/>
              </a:spcBef>
              <a:spcAft>
                <a:spcPts val="0"/>
              </a:spcAft>
              <a:buClr>
                <a:schemeClr val="lt2"/>
              </a:buClr>
              <a:buFont typeface="Arial"/>
              <a:buNone/>
              <a:defRPr sz="1600" b="0" i="0" u="none" strike="noStrike" cap="none">
                <a:solidFill>
                  <a:schemeClr val="lt2"/>
                </a:solidFill>
                <a:latin typeface="Arial"/>
                <a:ea typeface="Arial"/>
                <a:cs typeface="Arial"/>
                <a:sym typeface="Arial"/>
              </a:defRPr>
            </a:lvl1pPr>
            <a:lvl2pPr marL="0" marR="0" lvl="1" indent="0" algn="ctr" rtl="0">
              <a:lnSpc>
                <a:spcPct val="131250"/>
              </a:lnSpc>
              <a:spcBef>
                <a:spcPts val="0"/>
              </a:spcBef>
              <a:spcAft>
                <a:spcPts val="0"/>
              </a:spcAft>
              <a:buClr>
                <a:schemeClr val="lt2"/>
              </a:buClr>
              <a:buFont typeface="Arial"/>
              <a:buNone/>
              <a:defRPr sz="1600" b="1" i="0" u="none" strike="noStrike" cap="none">
                <a:solidFill>
                  <a:schemeClr val="lt2"/>
                </a:solidFill>
                <a:latin typeface="Arial"/>
                <a:ea typeface="Arial"/>
                <a:cs typeface="Arial"/>
                <a:sym typeface="Arial"/>
              </a:defRPr>
            </a:lvl2pPr>
            <a:lvl3pPr marL="352425" marR="0" lvl="2" indent="-73025" algn="l" rtl="0">
              <a:lnSpc>
                <a:spcPct val="118750"/>
              </a:lnSpc>
              <a:spcBef>
                <a:spcPts val="0"/>
              </a:spcBef>
              <a:spcAft>
                <a:spcPts val="0"/>
              </a:spcAft>
              <a:buClr>
                <a:schemeClr val="accent4"/>
              </a:buClr>
              <a:buSzPct val="100000"/>
              <a:buFont typeface="Arial"/>
              <a:buChar char="‒"/>
              <a:defRPr sz="16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850"/>
              </a:spcAft>
              <a:buClr>
                <a:schemeClr val="dk1"/>
              </a:buClr>
              <a:buFont typeface="Arial"/>
              <a:buNone/>
              <a:defRPr sz="1200" b="0" i="0" u="none" strike="noStrike" cap="none">
                <a:solidFill>
                  <a:schemeClr val="lt2"/>
                </a:solidFill>
                <a:latin typeface="Arial"/>
                <a:ea typeface="Arial"/>
                <a:cs typeface="Arial"/>
                <a:sym typeface="Arial"/>
              </a:defRPr>
            </a:lvl4pPr>
            <a:lvl5pPr marL="2057400" marR="0" lvl="4" indent="-114300" algn="l" rtl="0">
              <a:spcBef>
                <a:spcPts val="360"/>
              </a:spcBef>
              <a:buClr>
                <a:schemeClr val="dk1"/>
              </a:buClr>
              <a:buSzPct val="100000"/>
              <a:buFont typeface="Arial"/>
              <a:buChar char="»"/>
              <a:defRPr sz="1800" b="0" i="0" u="none" strike="noStrike" cap="none">
                <a:solidFill>
                  <a:schemeClr val="dk1"/>
                </a:solidFill>
                <a:latin typeface="Arial"/>
                <a:ea typeface="Arial"/>
                <a:cs typeface="Arial"/>
                <a:sym typeface="Arial"/>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180877996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cSld name="Final Slide Option1">
    <p:bg>
      <p:bgPr>
        <a:solidFill>
          <a:schemeClr val="lt2"/>
        </a:solidFill>
        <a:effectLst/>
      </p:bgPr>
    </p:bg>
    <p:spTree>
      <p:nvGrpSpPr>
        <p:cNvPr id="1" name="Shape 202"/>
        <p:cNvGrpSpPr/>
        <p:nvPr/>
      </p:nvGrpSpPr>
      <p:grpSpPr>
        <a:xfrm>
          <a:off x="0" y="0"/>
          <a:ext cx="0" cy="0"/>
          <a:chOff x="0" y="0"/>
          <a:chExt cx="0" cy="0"/>
        </a:xfrm>
      </p:grpSpPr>
      <p:pic>
        <p:nvPicPr>
          <p:cNvPr id="203" name="Shape 203"/>
          <p:cNvPicPr preferRelativeResize="0"/>
          <p:nvPr/>
        </p:nvPicPr>
        <p:blipFill rotWithShape="1">
          <a:blip r:embed="rId2">
            <a:alphaModFix/>
          </a:blip>
          <a:srcRect/>
          <a:stretch/>
        </p:blipFill>
        <p:spPr>
          <a:xfrm>
            <a:off x="3867907" y="3558922"/>
            <a:ext cx="4506984" cy="216407"/>
          </a:xfrm>
          <a:prstGeom prst="rect">
            <a:avLst/>
          </a:prstGeom>
          <a:noFill/>
          <a:ln>
            <a:noFill/>
          </a:ln>
        </p:spPr>
      </p:pic>
    </p:spTree>
    <p:extLst>
      <p:ext uri="{BB962C8B-B14F-4D97-AF65-F5344CB8AC3E}">
        <p14:creationId xmlns:p14="http://schemas.microsoft.com/office/powerpoint/2010/main" val="343078984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Final Slide Option2">
    <p:bg>
      <p:bgPr>
        <a:solidFill>
          <a:schemeClr val="lt1"/>
        </a:solidFill>
        <a:effectLst/>
      </p:bgPr>
    </p:bg>
    <p:spTree>
      <p:nvGrpSpPr>
        <p:cNvPr id="1" name="Shape 204"/>
        <p:cNvGrpSpPr/>
        <p:nvPr/>
      </p:nvGrpSpPr>
      <p:grpSpPr>
        <a:xfrm>
          <a:off x="0" y="0"/>
          <a:ext cx="0" cy="0"/>
          <a:chOff x="0" y="0"/>
          <a:chExt cx="0" cy="0"/>
        </a:xfrm>
      </p:grpSpPr>
      <p:pic>
        <p:nvPicPr>
          <p:cNvPr id="205" name="Shape 205"/>
          <p:cNvPicPr preferRelativeResize="0"/>
          <p:nvPr/>
        </p:nvPicPr>
        <p:blipFill rotWithShape="1">
          <a:blip r:embed="rId2">
            <a:alphaModFix/>
          </a:blip>
          <a:srcRect/>
          <a:stretch/>
        </p:blipFill>
        <p:spPr>
          <a:xfrm>
            <a:off x="3867907" y="3558921"/>
            <a:ext cx="4506984" cy="216406"/>
          </a:xfrm>
          <a:prstGeom prst="rect">
            <a:avLst/>
          </a:prstGeom>
          <a:noFill/>
          <a:ln>
            <a:noFill/>
          </a:ln>
        </p:spPr>
      </p:pic>
    </p:spTree>
    <p:extLst>
      <p:ext uri="{BB962C8B-B14F-4D97-AF65-F5344CB8AC3E}">
        <p14:creationId xmlns:p14="http://schemas.microsoft.com/office/powerpoint/2010/main" val="2640691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cSld name="Final Slide Option3">
    <p:bg>
      <p:bgPr>
        <a:solidFill>
          <a:srgbClr val="595959"/>
        </a:solidFill>
        <a:effectLst/>
      </p:bgPr>
    </p:bg>
    <p:spTree>
      <p:nvGrpSpPr>
        <p:cNvPr id="1" name="Shape 206"/>
        <p:cNvGrpSpPr/>
        <p:nvPr/>
      </p:nvGrpSpPr>
      <p:grpSpPr>
        <a:xfrm>
          <a:off x="0" y="0"/>
          <a:ext cx="0" cy="0"/>
          <a:chOff x="0" y="0"/>
          <a:chExt cx="0" cy="0"/>
        </a:xfrm>
      </p:grpSpPr>
      <p:pic>
        <p:nvPicPr>
          <p:cNvPr id="207" name="Shape 207"/>
          <p:cNvPicPr preferRelativeResize="0"/>
          <p:nvPr/>
        </p:nvPicPr>
        <p:blipFill rotWithShape="1">
          <a:blip r:embed="rId2">
            <a:alphaModFix/>
          </a:blip>
          <a:srcRect/>
          <a:stretch/>
        </p:blipFill>
        <p:spPr>
          <a:xfrm>
            <a:off x="3867907" y="3558922"/>
            <a:ext cx="4506984" cy="216407"/>
          </a:xfrm>
          <a:prstGeom prst="rect">
            <a:avLst/>
          </a:prstGeom>
          <a:noFill/>
          <a:ln>
            <a:noFill/>
          </a:ln>
        </p:spPr>
      </p:pic>
    </p:spTree>
    <p:extLst>
      <p:ext uri="{BB962C8B-B14F-4D97-AF65-F5344CB8AC3E}">
        <p14:creationId xmlns:p14="http://schemas.microsoft.com/office/powerpoint/2010/main" val="16157779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61DABE9-CFC9-4E8C-BA6F-B2512EC5999B}" type="datetimeFigureOut">
              <a:rPr lang="en-GB" smtClean="0"/>
              <a:t>31/08/2017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6059380-DBE8-488C-82B8-F8F79EF4869D}" type="slidenum">
              <a:rPr lang="en-GB" smtClean="0"/>
              <a:t>‹#›</a:t>
            </a:fld>
            <a:endParaRPr lang="en-GB"/>
          </a:p>
        </p:txBody>
      </p:sp>
    </p:spTree>
    <p:extLst>
      <p:ext uri="{BB962C8B-B14F-4D97-AF65-F5344CB8AC3E}">
        <p14:creationId xmlns:p14="http://schemas.microsoft.com/office/powerpoint/2010/main" val="17499750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661DABE9-CFC9-4E8C-BA6F-B2512EC5999B}" type="datetimeFigureOut">
              <a:rPr lang="en-GB" smtClean="0"/>
              <a:t>31/08/2017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6059380-DBE8-488C-82B8-F8F79EF4869D}" type="slidenum">
              <a:rPr lang="en-GB" smtClean="0"/>
              <a:t>‹#›</a:t>
            </a:fld>
            <a:endParaRPr lang="en-GB"/>
          </a:p>
        </p:txBody>
      </p:sp>
    </p:spTree>
    <p:extLst>
      <p:ext uri="{BB962C8B-B14F-4D97-AF65-F5344CB8AC3E}">
        <p14:creationId xmlns:p14="http://schemas.microsoft.com/office/powerpoint/2010/main" val="35579192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661DABE9-CFC9-4E8C-BA6F-B2512EC5999B}" type="datetimeFigureOut">
              <a:rPr lang="en-GB" smtClean="0"/>
              <a:t>31/08/2017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6059380-DBE8-488C-82B8-F8F79EF4869D}" type="slidenum">
              <a:rPr lang="en-GB" smtClean="0"/>
              <a:t>‹#›</a:t>
            </a:fld>
            <a:endParaRPr lang="en-GB"/>
          </a:p>
        </p:txBody>
      </p:sp>
    </p:spTree>
    <p:extLst>
      <p:ext uri="{BB962C8B-B14F-4D97-AF65-F5344CB8AC3E}">
        <p14:creationId xmlns:p14="http://schemas.microsoft.com/office/powerpoint/2010/main" val="9255648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661DABE9-CFC9-4E8C-BA6F-B2512EC5999B}" type="datetimeFigureOut">
              <a:rPr lang="en-GB" smtClean="0"/>
              <a:t>31/08/2017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6059380-DBE8-488C-82B8-F8F79EF4869D}" type="slidenum">
              <a:rPr lang="en-GB" smtClean="0"/>
              <a:t>‹#›</a:t>
            </a:fld>
            <a:endParaRPr lang="en-GB"/>
          </a:p>
        </p:txBody>
      </p:sp>
    </p:spTree>
    <p:extLst>
      <p:ext uri="{BB962C8B-B14F-4D97-AF65-F5344CB8AC3E}">
        <p14:creationId xmlns:p14="http://schemas.microsoft.com/office/powerpoint/2010/main" val="7876382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61DABE9-CFC9-4E8C-BA6F-B2512EC5999B}" type="datetimeFigureOut">
              <a:rPr lang="en-GB" smtClean="0"/>
              <a:t>31/08/2017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66059380-DBE8-488C-82B8-F8F79EF4869D}" type="slidenum">
              <a:rPr lang="en-GB" smtClean="0"/>
              <a:t>‹#›</a:t>
            </a:fld>
            <a:endParaRPr lang="en-GB"/>
          </a:p>
        </p:txBody>
      </p:sp>
    </p:spTree>
    <p:extLst>
      <p:ext uri="{BB962C8B-B14F-4D97-AF65-F5344CB8AC3E}">
        <p14:creationId xmlns:p14="http://schemas.microsoft.com/office/powerpoint/2010/main" val="28268681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61DABE9-CFC9-4E8C-BA6F-B2512EC5999B}" type="datetimeFigureOut">
              <a:rPr lang="en-GB" smtClean="0"/>
              <a:t>31/08/2017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6059380-DBE8-488C-82B8-F8F79EF4869D}" type="slidenum">
              <a:rPr lang="en-GB" smtClean="0"/>
              <a:t>‹#›</a:t>
            </a:fld>
            <a:endParaRPr lang="en-GB"/>
          </a:p>
        </p:txBody>
      </p:sp>
    </p:spTree>
    <p:extLst>
      <p:ext uri="{BB962C8B-B14F-4D97-AF65-F5344CB8AC3E}">
        <p14:creationId xmlns:p14="http://schemas.microsoft.com/office/powerpoint/2010/main" val="6301261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61DABE9-CFC9-4E8C-BA6F-B2512EC5999B}" type="datetimeFigureOut">
              <a:rPr lang="en-GB" smtClean="0"/>
              <a:t>31/08/2017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6059380-DBE8-488C-82B8-F8F79EF4869D}" type="slidenum">
              <a:rPr lang="en-GB" smtClean="0"/>
              <a:t>‹#›</a:t>
            </a:fld>
            <a:endParaRPr lang="en-GB"/>
          </a:p>
        </p:txBody>
      </p:sp>
    </p:spTree>
    <p:extLst>
      <p:ext uri="{BB962C8B-B14F-4D97-AF65-F5344CB8AC3E}">
        <p14:creationId xmlns:p14="http://schemas.microsoft.com/office/powerpoint/2010/main" val="13530209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image" Target="../media/image1.png"/><Relationship Id="rId2" Type="http://schemas.openxmlformats.org/officeDocument/2006/relationships/slideLayout" Target="../slideLayouts/slideLayout13.xml"/><Relationship Id="rId16"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61DABE9-CFC9-4E8C-BA6F-B2512EC5999B}" type="datetimeFigureOut">
              <a:rPr lang="en-GB" smtClean="0"/>
              <a:t>31/08/2017</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059380-DBE8-488C-82B8-F8F79EF4869D}" type="slidenum">
              <a:rPr lang="en-GB" smtClean="0"/>
              <a:t>‹#›</a:t>
            </a:fld>
            <a:endParaRPr lang="en-GB"/>
          </a:p>
        </p:txBody>
      </p:sp>
    </p:spTree>
    <p:extLst>
      <p:ext uri="{BB962C8B-B14F-4D97-AF65-F5344CB8AC3E}">
        <p14:creationId xmlns:p14="http://schemas.microsoft.com/office/powerpoint/2010/main" val="41783651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
        <p:cNvGrpSpPr/>
        <p:nvPr/>
      </p:nvGrpSpPr>
      <p:grpSpPr>
        <a:xfrm>
          <a:off x="0" y="0"/>
          <a:ext cx="0" cy="0"/>
          <a:chOff x="0" y="0"/>
          <a:chExt cx="0" cy="0"/>
        </a:xfrm>
      </p:grpSpPr>
      <p:sp>
        <p:nvSpPr>
          <p:cNvPr id="7" name="Shape 7"/>
          <p:cNvSpPr txBox="1">
            <a:spLocks noGrp="1"/>
          </p:cNvSpPr>
          <p:nvPr>
            <p:ph type="title"/>
          </p:nvPr>
        </p:nvSpPr>
        <p:spPr>
          <a:xfrm>
            <a:off x="721783" y="417600"/>
            <a:ext cx="7977717" cy="906375"/>
          </a:xfrm>
          <a:prstGeom prst="rect">
            <a:avLst/>
          </a:prstGeom>
          <a:noFill/>
          <a:ln>
            <a:noFill/>
          </a:ln>
        </p:spPr>
        <p:txBody>
          <a:bodyPr lIns="91425" tIns="91425" rIns="91425" bIns="91425" anchor="t" anchorCtr="0"/>
          <a:lstStyle>
            <a:lvl1pPr marL="0" marR="0" lvl="0" indent="0" algn="l" rtl="0">
              <a:lnSpc>
                <a:spcPct val="117647"/>
              </a:lnSpc>
              <a:spcBef>
                <a:spcPts val="0"/>
              </a:spcBef>
              <a:buClr>
                <a:schemeClr val="dk1"/>
              </a:buClr>
              <a:buFont typeface="Times New Roman"/>
              <a:buNone/>
              <a:defRPr sz="3400" b="1" i="0" u="none" strike="noStrike" cap="none">
                <a:solidFill>
                  <a:schemeClr val="dk1"/>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8" name="Shape 8"/>
          <p:cNvSpPr txBox="1">
            <a:spLocks noGrp="1"/>
          </p:cNvSpPr>
          <p:nvPr>
            <p:ph type="body" idx="1"/>
          </p:nvPr>
        </p:nvSpPr>
        <p:spPr>
          <a:xfrm>
            <a:off x="713199" y="1704975"/>
            <a:ext cx="8001507" cy="4285174"/>
          </a:xfrm>
          <a:prstGeom prst="rect">
            <a:avLst/>
          </a:prstGeom>
          <a:noFill/>
          <a:ln>
            <a:noFill/>
          </a:ln>
        </p:spPr>
        <p:txBody>
          <a:bodyPr lIns="91425" tIns="91425" rIns="91425" bIns="91425" anchor="t" anchorCtr="0"/>
          <a:lstStyle>
            <a:lvl1pPr marL="0" marR="0" lvl="0" indent="0" algn="l" rtl="0">
              <a:lnSpc>
                <a:spcPct val="118750"/>
              </a:lnSpc>
              <a:spcBef>
                <a:spcPts val="0"/>
              </a:spcBef>
              <a:spcAft>
                <a:spcPts val="0"/>
              </a:spcAft>
              <a:buClr>
                <a:schemeClr val="dk1"/>
              </a:buClr>
              <a:buFont typeface="Arial"/>
              <a:buNone/>
              <a:defRPr sz="1600" b="0" i="0" u="none" strike="noStrike" cap="none">
                <a:solidFill>
                  <a:schemeClr val="dk1"/>
                </a:solidFill>
                <a:latin typeface="Arial"/>
                <a:ea typeface="Arial"/>
                <a:cs typeface="Arial"/>
                <a:sym typeface="Arial"/>
              </a:defRPr>
            </a:lvl1pPr>
            <a:lvl2pPr marL="180975" marR="0" lvl="1" indent="-79375" algn="l" rtl="0">
              <a:lnSpc>
                <a:spcPct val="118750"/>
              </a:lnSpc>
              <a:spcBef>
                <a:spcPts val="0"/>
              </a:spcBef>
              <a:spcAft>
                <a:spcPts val="0"/>
              </a:spcAft>
              <a:buClr>
                <a:schemeClr val="lt2"/>
              </a:buClr>
              <a:buSzPct val="100000"/>
              <a:buFont typeface="Arial"/>
              <a:buChar char="•"/>
              <a:defRPr sz="1600" b="0" i="0" u="none" strike="noStrike" cap="none">
                <a:solidFill>
                  <a:schemeClr val="dk1"/>
                </a:solidFill>
                <a:latin typeface="Arial"/>
                <a:ea typeface="Arial"/>
                <a:cs typeface="Arial"/>
                <a:sym typeface="Arial"/>
              </a:defRPr>
            </a:lvl2pPr>
            <a:lvl3pPr marL="352425" marR="0" lvl="2" indent="-73025" algn="l" rtl="0">
              <a:lnSpc>
                <a:spcPct val="118750"/>
              </a:lnSpc>
              <a:spcBef>
                <a:spcPts val="0"/>
              </a:spcBef>
              <a:spcAft>
                <a:spcPts val="0"/>
              </a:spcAft>
              <a:buClr>
                <a:schemeClr val="accent4"/>
              </a:buClr>
              <a:buSzPct val="100000"/>
              <a:buFont typeface="Arial"/>
              <a:buChar char="‒"/>
              <a:defRPr sz="16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850"/>
              </a:spcAft>
              <a:buClr>
                <a:schemeClr val="dk1"/>
              </a:buClr>
              <a:buFont typeface="Arial"/>
              <a:buNone/>
              <a:defRPr sz="1200" b="0" i="0" u="none" strike="noStrike" cap="none">
                <a:solidFill>
                  <a:schemeClr val="lt2"/>
                </a:solidFill>
                <a:latin typeface="Arial"/>
                <a:ea typeface="Arial"/>
                <a:cs typeface="Arial"/>
                <a:sym typeface="Arial"/>
              </a:defRPr>
            </a:lvl4pPr>
            <a:lvl5pPr marL="2057400" marR="0" lvl="4" indent="-114300" algn="l" rtl="0">
              <a:spcBef>
                <a:spcPts val="360"/>
              </a:spcBef>
              <a:buClr>
                <a:schemeClr val="dk1"/>
              </a:buClr>
              <a:buSzPct val="100000"/>
              <a:buFont typeface="Arial"/>
              <a:buChar char="»"/>
              <a:defRPr sz="1800" b="0" i="0" u="none" strike="noStrike" cap="none">
                <a:solidFill>
                  <a:schemeClr val="dk1"/>
                </a:solidFill>
                <a:latin typeface="Arial"/>
                <a:ea typeface="Arial"/>
                <a:cs typeface="Arial"/>
                <a:sym typeface="Arial"/>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9pPr>
          </a:lstStyle>
          <a:p>
            <a:endParaRPr/>
          </a:p>
        </p:txBody>
      </p:sp>
      <p:cxnSp>
        <p:nvCxnSpPr>
          <p:cNvPr id="9" name="Shape 9"/>
          <p:cNvCxnSpPr/>
          <p:nvPr/>
        </p:nvCxnSpPr>
        <p:spPr>
          <a:xfrm>
            <a:off x="11286723" y="6504781"/>
            <a:ext cx="0" cy="86399"/>
          </a:xfrm>
          <a:prstGeom prst="straightConnector1">
            <a:avLst/>
          </a:prstGeom>
          <a:noFill/>
          <a:ln w="9525" cap="flat" cmpd="sng">
            <a:solidFill>
              <a:schemeClr val="lt2"/>
            </a:solidFill>
            <a:prstDash val="solid"/>
            <a:round/>
            <a:headEnd type="none" w="med" len="med"/>
            <a:tailEnd type="none" w="med" len="med"/>
          </a:ln>
        </p:spPr>
      </p:cxnSp>
      <p:sp>
        <p:nvSpPr>
          <p:cNvPr id="10" name="Shape 10"/>
          <p:cNvSpPr txBox="1">
            <a:spLocks noGrp="1"/>
          </p:cNvSpPr>
          <p:nvPr>
            <p:ph type="sldNum" idx="12"/>
          </p:nvPr>
        </p:nvSpPr>
        <p:spPr>
          <a:xfrm>
            <a:off x="11330353" y="6489579"/>
            <a:ext cx="577516" cy="125533"/>
          </a:xfrm>
          <a:prstGeom prst="rect">
            <a:avLst/>
          </a:prstGeom>
          <a:noFill/>
          <a:ln>
            <a:noFill/>
          </a:ln>
        </p:spPr>
        <p:txBody>
          <a:bodyPr lIns="0" tIns="0" rIns="0" bIns="0" anchor="ctr" anchorCtr="0">
            <a:noAutofit/>
          </a:bodyPr>
          <a:lstStyle/>
          <a:p>
            <a:pPr>
              <a:buSzPct val="25000"/>
            </a:pPr>
            <a:fld id="{00000000-1234-1234-1234-123412341234}" type="slidenum">
              <a:rPr lang="en-GB" sz="800" b="1" smtClean="0">
                <a:solidFill>
                  <a:schemeClr val="lt2"/>
                </a:solidFill>
                <a:ea typeface="Arial"/>
                <a:cs typeface="Arial"/>
                <a:sym typeface="Arial"/>
              </a:rPr>
              <a:pPr>
                <a:buSzPct val="25000"/>
              </a:pPr>
              <a:t>‹#›</a:t>
            </a:fld>
            <a:endParaRPr lang="en-GB" sz="800" b="1">
              <a:solidFill>
                <a:schemeClr val="lt2"/>
              </a:solidFill>
              <a:ea typeface="Arial"/>
              <a:cs typeface="Arial"/>
              <a:sym typeface="Arial"/>
            </a:endParaRPr>
          </a:p>
        </p:txBody>
      </p:sp>
      <p:pic>
        <p:nvPicPr>
          <p:cNvPr id="11" name="Shape 11"/>
          <p:cNvPicPr preferRelativeResize="0"/>
          <p:nvPr/>
        </p:nvPicPr>
        <p:blipFill rotWithShape="1">
          <a:blip r:embed="rId17">
            <a:alphaModFix/>
          </a:blip>
          <a:srcRect/>
          <a:stretch/>
        </p:blipFill>
        <p:spPr>
          <a:xfrm>
            <a:off x="667214" y="6376789"/>
            <a:ext cx="1223999" cy="279914"/>
          </a:xfrm>
          <a:prstGeom prst="rect">
            <a:avLst/>
          </a:prstGeom>
          <a:noFill/>
          <a:ln>
            <a:noFill/>
          </a:ln>
        </p:spPr>
      </p:pic>
    </p:spTree>
    <p:extLst>
      <p:ext uri="{BB962C8B-B14F-4D97-AF65-F5344CB8AC3E}">
        <p14:creationId xmlns:p14="http://schemas.microsoft.com/office/powerpoint/2010/main" val="493156007"/>
      </p:ext>
    </p:extLst>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14.jpeg"/></Relationships>
</file>

<file path=ppt/slides/_rels/slide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72"/>
        <p:cNvGrpSpPr/>
        <p:nvPr/>
      </p:nvGrpSpPr>
      <p:grpSpPr>
        <a:xfrm>
          <a:off x="0" y="0"/>
          <a:ext cx="0" cy="0"/>
          <a:chOff x="0" y="0"/>
          <a:chExt cx="0" cy="0"/>
        </a:xfrm>
      </p:grpSpPr>
      <p:sp>
        <p:nvSpPr>
          <p:cNvPr id="373" name="Shape 373"/>
          <p:cNvSpPr txBox="1">
            <a:spLocks noGrp="1"/>
          </p:cNvSpPr>
          <p:nvPr>
            <p:ph type="ctrTitle"/>
          </p:nvPr>
        </p:nvSpPr>
        <p:spPr>
          <a:xfrm>
            <a:off x="3028821" y="2299317"/>
            <a:ext cx="6296399" cy="2263806"/>
          </a:xfrm>
          <a:prstGeom prst="rect">
            <a:avLst/>
          </a:prstGeom>
          <a:noFill/>
          <a:ln>
            <a:noFill/>
          </a:ln>
        </p:spPr>
        <p:txBody>
          <a:bodyPr lIns="0" tIns="0" rIns="0" bIns="0" anchor="ctr" anchorCtr="0">
            <a:noAutofit/>
          </a:bodyPr>
          <a:lstStyle/>
          <a:p>
            <a:pPr>
              <a:buSzPct val="25000"/>
            </a:pPr>
            <a:r>
              <a:rPr lang="en-GB" sz="6000"/>
              <a:t>Week </a:t>
            </a:r>
            <a:r>
              <a:rPr lang="en-GB" sz="6000" smtClean="0"/>
              <a:t>1 </a:t>
            </a:r>
            <a:r>
              <a:rPr lang="en-GB" sz="6000"/>
              <a:t>– </a:t>
            </a:r>
            <a:br>
              <a:rPr lang="en-GB" sz="6000"/>
            </a:br>
            <a:r>
              <a:rPr lang="en-GB" sz="6000"/>
              <a:t>GCSE English: </a:t>
            </a:r>
            <a:r>
              <a:rPr lang="en-GB" sz="6000" dirty="0"/>
              <a:t/>
            </a:r>
            <a:br>
              <a:rPr lang="en-GB" sz="6000" dirty="0"/>
            </a:br>
            <a:r>
              <a:rPr lang="en-GB" sz="6000" dirty="0"/>
              <a:t>An overview</a:t>
            </a:r>
            <a:r>
              <a:rPr lang="en-GB" sz="3600" dirty="0"/>
              <a:t/>
            </a:r>
            <a:br>
              <a:rPr lang="en-GB" sz="3600" dirty="0"/>
            </a:br>
            <a:endParaRPr lang="en-GB" dirty="0"/>
          </a:p>
        </p:txBody>
      </p:sp>
    </p:spTree>
    <p:extLst>
      <p:ext uri="{BB962C8B-B14F-4D97-AF65-F5344CB8AC3E}">
        <p14:creationId xmlns:p14="http://schemas.microsoft.com/office/powerpoint/2010/main" val="1433241511"/>
      </p:ext>
    </p:extLst>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Whole-text structure</a:t>
            </a:r>
          </a:p>
        </p:txBody>
      </p:sp>
      <p:sp>
        <p:nvSpPr>
          <p:cNvPr id="3" name="Content Placeholder 2"/>
          <p:cNvSpPr>
            <a:spLocks noGrp="1"/>
          </p:cNvSpPr>
          <p:nvPr>
            <p:ph idx="1"/>
          </p:nvPr>
        </p:nvSpPr>
        <p:spPr/>
        <p:txBody>
          <a:bodyPr>
            <a:normAutofit lnSpcReduction="10000"/>
          </a:bodyPr>
          <a:lstStyle/>
          <a:p>
            <a:pPr marL="0" indent="0">
              <a:buNone/>
            </a:pPr>
            <a:r>
              <a:rPr lang="en-GB" b="1" dirty="0"/>
              <a:t>When looking at the structure of the whole text, you may want to consider the following things:</a:t>
            </a:r>
          </a:p>
          <a:p>
            <a:pPr lvl="1"/>
            <a:r>
              <a:rPr lang="en-GB" b="1" dirty="0"/>
              <a:t>Is the text written in chronological order?</a:t>
            </a:r>
          </a:p>
          <a:p>
            <a:pPr lvl="1"/>
            <a:r>
              <a:rPr lang="en-GB" b="1" dirty="0"/>
              <a:t>Which items/ideas have been prioritised by being placed first?</a:t>
            </a:r>
          </a:p>
          <a:p>
            <a:pPr lvl="1"/>
            <a:r>
              <a:rPr lang="en-GB" b="1" dirty="0"/>
              <a:t>Has the text been split into sections by sub-headings?</a:t>
            </a:r>
          </a:p>
          <a:p>
            <a:pPr lvl="1"/>
            <a:r>
              <a:rPr lang="en-GB" b="1" dirty="0"/>
              <a:t>Is the text in a question-and-answer structure?</a:t>
            </a:r>
          </a:p>
          <a:p>
            <a:pPr lvl="1"/>
            <a:r>
              <a:rPr lang="en-GB" b="1" dirty="0"/>
              <a:t>Is the text in a problem-and-solution structure?</a:t>
            </a:r>
          </a:p>
          <a:p>
            <a:pPr lvl="1"/>
            <a:r>
              <a:rPr lang="en-GB" b="1" dirty="0"/>
              <a:t>How does the writer use paragraphs?</a:t>
            </a:r>
          </a:p>
          <a:p>
            <a:pPr lvl="1"/>
            <a:r>
              <a:rPr lang="en-GB" b="1" dirty="0"/>
              <a:t>What does the writer choose to end the text with?</a:t>
            </a:r>
          </a:p>
          <a:p>
            <a:pPr marL="0" indent="0">
              <a:buNone/>
            </a:pPr>
            <a:r>
              <a:rPr lang="en-GB" b="1" dirty="0">
                <a:solidFill>
                  <a:srgbClr val="7030A0"/>
                </a:solidFill>
              </a:rPr>
              <a:t>For all these things, you must think about the effect of the structural devices.</a:t>
            </a:r>
          </a:p>
          <a:p>
            <a:endParaRPr lang="en-GB" b="1" dirty="0"/>
          </a:p>
        </p:txBody>
      </p:sp>
      <p:pic>
        <p:nvPicPr>
          <p:cNvPr id="4" name="Picture 3">
            <a:extLst>
              <a:ext uri="{FF2B5EF4-FFF2-40B4-BE49-F238E27FC236}">
                <a16:creationId xmlns="" xmlns:a16="http://schemas.microsoft.com/office/drawing/2014/main" id="{FCDF11CB-BB16-43E6-94AC-0A997FE3C51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98409" y="6081352"/>
            <a:ext cx="1447786" cy="561104"/>
          </a:xfrm>
          <a:prstGeom prst="rect">
            <a:avLst/>
          </a:prstGeom>
        </p:spPr>
      </p:pic>
    </p:spTree>
    <p:extLst>
      <p:ext uri="{BB962C8B-B14F-4D97-AF65-F5344CB8AC3E}">
        <p14:creationId xmlns:p14="http://schemas.microsoft.com/office/powerpoint/2010/main" val="26986675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13048"/>
          </a:xfrm>
        </p:spPr>
        <p:txBody>
          <a:bodyPr/>
          <a:lstStyle/>
          <a:p>
            <a:r>
              <a:rPr lang="en-GB" b="1" dirty="0"/>
              <a:t>Analysing structure</a:t>
            </a:r>
          </a:p>
        </p:txBody>
      </p:sp>
      <p:sp>
        <p:nvSpPr>
          <p:cNvPr id="3" name="Content Placeholder 2"/>
          <p:cNvSpPr>
            <a:spLocks noGrp="1"/>
          </p:cNvSpPr>
          <p:nvPr>
            <p:ph idx="1"/>
          </p:nvPr>
        </p:nvSpPr>
        <p:spPr>
          <a:xfrm>
            <a:off x="838200" y="1214651"/>
            <a:ext cx="10515600" cy="4962312"/>
          </a:xfrm>
        </p:spPr>
        <p:txBody>
          <a:bodyPr/>
          <a:lstStyle/>
          <a:p>
            <a:pPr marL="0" indent="0">
              <a:buNone/>
            </a:pPr>
            <a:r>
              <a:rPr lang="en-GB" b="1" dirty="0"/>
              <a:t>Athletics used to be a sport that inspired, amazed and exhilarated its audience. Crowds watched with delight as Roger Bannister broke the four-minute mile record, cheered raucously as Mark Spitz claimed his seventh gold medal in a single games and marvelled as Daley Thompson broke the decathlon world record four times. But now, these cheers are tinged with a sense of both sadness and suspicion – can we trust the athletes we are watching? Are their achievements the results of hard work and dedication, or is there something sinister going on?  </a:t>
            </a:r>
          </a:p>
          <a:p>
            <a:pPr marL="0" indent="0">
              <a:buNone/>
            </a:pPr>
            <a:r>
              <a:rPr lang="en-GB" b="1" dirty="0"/>
              <a:t>The truth is that the widespread plague of doping has ruined athletics for us all.  </a:t>
            </a:r>
          </a:p>
        </p:txBody>
      </p:sp>
      <p:pic>
        <p:nvPicPr>
          <p:cNvPr id="4" name="Picture 3">
            <a:extLst>
              <a:ext uri="{FF2B5EF4-FFF2-40B4-BE49-F238E27FC236}">
                <a16:creationId xmlns="" xmlns:a16="http://schemas.microsoft.com/office/drawing/2014/main" id="{56F70BA6-45C1-4ED3-AA6D-B04AF18DC36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98409" y="6081352"/>
            <a:ext cx="1447786" cy="561104"/>
          </a:xfrm>
          <a:prstGeom prst="rect">
            <a:avLst/>
          </a:prstGeom>
        </p:spPr>
      </p:pic>
    </p:spTree>
    <p:extLst>
      <p:ext uri="{BB962C8B-B14F-4D97-AF65-F5344CB8AC3E}">
        <p14:creationId xmlns:p14="http://schemas.microsoft.com/office/powerpoint/2010/main" val="38397057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193576" y="2248706"/>
            <a:ext cx="5621740" cy="1586316"/>
          </a:xfrm>
        </p:spPr>
        <p:txBody>
          <a:bodyPr>
            <a:normAutofit/>
          </a:bodyPr>
          <a:lstStyle/>
          <a:p>
            <a:pPr marL="0" indent="0">
              <a:buNone/>
            </a:pPr>
            <a:r>
              <a:rPr lang="en-GB" sz="3600" b="1" dirty="0"/>
              <a:t>Athletics used to be a sport that inspired, amazed and exhilarated its audience.</a:t>
            </a:r>
            <a:endParaRPr lang="en-GB" sz="3600" dirty="0"/>
          </a:p>
        </p:txBody>
      </p:sp>
      <p:sp>
        <p:nvSpPr>
          <p:cNvPr id="4" name="TextBox 3"/>
          <p:cNvSpPr txBox="1"/>
          <p:nvPr/>
        </p:nvSpPr>
        <p:spPr>
          <a:xfrm>
            <a:off x="327547" y="269050"/>
            <a:ext cx="3971498" cy="1815882"/>
          </a:xfrm>
          <a:prstGeom prst="rect">
            <a:avLst/>
          </a:prstGeom>
          <a:noFill/>
        </p:spPr>
        <p:txBody>
          <a:bodyPr wrap="square" rtlCol="0">
            <a:spAutoFit/>
          </a:bodyPr>
          <a:lstStyle/>
          <a:p>
            <a:r>
              <a:rPr lang="en-GB" sz="2800" b="1" dirty="0">
                <a:solidFill>
                  <a:srgbClr val="7030A0"/>
                </a:solidFill>
              </a:rPr>
              <a:t>Why has the writer chosen to use a tricolon/rule of three in the opening sentence?</a:t>
            </a:r>
          </a:p>
        </p:txBody>
      </p:sp>
      <p:sp>
        <p:nvSpPr>
          <p:cNvPr id="5" name="TextBox 4"/>
          <p:cNvSpPr txBox="1"/>
          <p:nvPr/>
        </p:nvSpPr>
        <p:spPr>
          <a:xfrm>
            <a:off x="7151426" y="3957851"/>
            <a:ext cx="4599296" cy="1384995"/>
          </a:xfrm>
          <a:prstGeom prst="rect">
            <a:avLst/>
          </a:prstGeom>
          <a:noFill/>
        </p:spPr>
        <p:txBody>
          <a:bodyPr wrap="square" rtlCol="0">
            <a:spAutoFit/>
          </a:bodyPr>
          <a:lstStyle/>
          <a:p>
            <a:r>
              <a:rPr lang="en-GB" sz="2800" b="1" dirty="0">
                <a:solidFill>
                  <a:srgbClr val="7030A0"/>
                </a:solidFill>
              </a:rPr>
              <a:t>Why has the writer chosen to start with a sentence written in the past tense?</a:t>
            </a:r>
          </a:p>
        </p:txBody>
      </p:sp>
      <p:pic>
        <p:nvPicPr>
          <p:cNvPr id="6" name="Picture 5">
            <a:extLst>
              <a:ext uri="{FF2B5EF4-FFF2-40B4-BE49-F238E27FC236}">
                <a16:creationId xmlns="" xmlns:a16="http://schemas.microsoft.com/office/drawing/2014/main" id="{700A5DA3-719E-46C7-9448-FC38D31EC76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98409" y="6081352"/>
            <a:ext cx="1447786" cy="561104"/>
          </a:xfrm>
          <a:prstGeom prst="rect">
            <a:avLst/>
          </a:prstGeom>
        </p:spPr>
      </p:pic>
    </p:spTree>
    <p:extLst>
      <p:ext uri="{BB962C8B-B14F-4D97-AF65-F5344CB8AC3E}">
        <p14:creationId xmlns:p14="http://schemas.microsoft.com/office/powerpoint/2010/main" val="3429625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961565" y="2003045"/>
            <a:ext cx="5703626" cy="1709145"/>
          </a:xfrm>
        </p:spPr>
        <p:txBody>
          <a:bodyPr>
            <a:normAutofit fontScale="85000" lnSpcReduction="10000"/>
          </a:bodyPr>
          <a:lstStyle/>
          <a:p>
            <a:pPr marL="0" indent="0">
              <a:buNone/>
            </a:pPr>
            <a:r>
              <a:rPr lang="en-GB" sz="3600" b="1" dirty="0"/>
              <a:t>But now, these cheers are tinged with a sense of both sadness and suspicion – can we trust the athletes we are watching?</a:t>
            </a:r>
            <a:endParaRPr lang="en-GB" sz="3600" dirty="0"/>
          </a:p>
        </p:txBody>
      </p:sp>
      <p:sp>
        <p:nvSpPr>
          <p:cNvPr id="4" name="TextBox 3"/>
          <p:cNvSpPr txBox="1"/>
          <p:nvPr/>
        </p:nvSpPr>
        <p:spPr>
          <a:xfrm>
            <a:off x="327547" y="269050"/>
            <a:ext cx="3971498" cy="1384995"/>
          </a:xfrm>
          <a:prstGeom prst="rect">
            <a:avLst/>
          </a:prstGeom>
          <a:noFill/>
        </p:spPr>
        <p:txBody>
          <a:bodyPr wrap="square" rtlCol="0">
            <a:spAutoFit/>
          </a:bodyPr>
          <a:lstStyle/>
          <a:p>
            <a:r>
              <a:rPr lang="en-GB" sz="2800" b="1" dirty="0">
                <a:solidFill>
                  <a:srgbClr val="7030A0"/>
                </a:solidFill>
              </a:rPr>
              <a:t>What effect does the tense change have on the reader?</a:t>
            </a:r>
          </a:p>
        </p:txBody>
      </p:sp>
      <p:sp>
        <p:nvSpPr>
          <p:cNvPr id="5" name="TextBox 4"/>
          <p:cNvSpPr txBox="1"/>
          <p:nvPr/>
        </p:nvSpPr>
        <p:spPr>
          <a:xfrm>
            <a:off x="7151426" y="3957851"/>
            <a:ext cx="4599296" cy="1384995"/>
          </a:xfrm>
          <a:prstGeom prst="rect">
            <a:avLst/>
          </a:prstGeom>
          <a:noFill/>
        </p:spPr>
        <p:txBody>
          <a:bodyPr wrap="square" rtlCol="0">
            <a:spAutoFit/>
          </a:bodyPr>
          <a:lstStyle/>
          <a:p>
            <a:r>
              <a:rPr lang="en-GB" sz="2800" b="1" dirty="0">
                <a:solidFill>
                  <a:srgbClr val="7030A0"/>
                </a:solidFill>
              </a:rPr>
              <a:t>Why has the writer chosen to use a rhetorical question in this sentence?</a:t>
            </a:r>
          </a:p>
        </p:txBody>
      </p:sp>
      <p:sp>
        <p:nvSpPr>
          <p:cNvPr id="2" name="TextBox 1"/>
          <p:cNvSpPr txBox="1"/>
          <p:nvPr/>
        </p:nvSpPr>
        <p:spPr>
          <a:xfrm>
            <a:off x="436728" y="4299044"/>
            <a:ext cx="4694830" cy="1384995"/>
          </a:xfrm>
          <a:prstGeom prst="rect">
            <a:avLst/>
          </a:prstGeom>
          <a:noFill/>
        </p:spPr>
        <p:txBody>
          <a:bodyPr wrap="square" rtlCol="0">
            <a:spAutoFit/>
          </a:bodyPr>
          <a:lstStyle/>
          <a:p>
            <a:r>
              <a:rPr lang="en-GB" sz="2800" b="1" dirty="0">
                <a:solidFill>
                  <a:srgbClr val="7030A0"/>
                </a:solidFill>
              </a:rPr>
              <a:t>What effect does the </a:t>
            </a:r>
            <a:r>
              <a:rPr lang="en-GB" sz="2800" b="1" dirty="0" err="1">
                <a:solidFill>
                  <a:srgbClr val="7030A0"/>
                </a:solidFill>
              </a:rPr>
              <a:t>en</a:t>
            </a:r>
            <a:r>
              <a:rPr lang="en-GB" sz="2800" b="1" dirty="0">
                <a:solidFill>
                  <a:srgbClr val="7030A0"/>
                </a:solidFill>
              </a:rPr>
              <a:t>-dash have on the way the reader interprets this sentence?</a:t>
            </a:r>
          </a:p>
        </p:txBody>
      </p:sp>
      <p:pic>
        <p:nvPicPr>
          <p:cNvPr id="6" name="Picture 5">
            <a:extLst>
              <a:ext uri="{FF2B5EF4-FFF2-40B4-BE49-F238E27FC236}">
                <a16:creationId xmlns="" xmlns:a16="http://schemas.microsoft.com/office/drawing/2014/main" id="{EEEB01B2-3819-4939-B804-973C1A1568C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98409" y="6081352"/>
            <a:ext cx="1447786" cy="561104"/>
          </a:xfrm>
          <a:prstGeom prst="rect">
            <a:avLst/>
          </a:prstGeom>
        </p:spPr>
      </p:pic>
    </p:spTree>
    <p:extLst>
      <p:ext uri="{BB962C8B-B14F-4D97-AF65-F5344CB8AC3E}">
        <p14:creationId xmlns:p14="http://schemas.microsoft.com/office/powerpoint/2010/main" val="5539460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961565" y="2003045"/>
            <a:ext cx="5703626" cy="1709145"/>
          </a:xfrm>
        </p:spPr>
        <p:txBody>
          <a:bodyPr>
            <a:normAutofit lnSpcReduction="10000"/>
          </a:bodyPr>
          <a:lstStyle/>
          <a:p>
            <a:pPr marL="0" indent="0">
              <a:buNone/>
            </a:pPr>
            <a:r>
              <a:rPr lang="en-GB" sz="3200" b="1" dirty="0"/>
              <a:t>Are their achievements the results of hard work and dedication, or is there something sinister going on?  </a:t>
            </a:r>
          </a:p>
        </p:txBody>
      </p:sp>
      <p:sp>
        <p:nvSpPr>
          <p:cNvPr id="4" name="TextBox 3"/>
          <p:cNvSpPr txBox="1"/>
          <p:nvPr/>
        </p:nvSpPr>
        <p:spPr>
          <a:xfrm>
            <a:off x="327547" y="269050"/>
            <a:ext cx="3971498" cy="1384995"/>
          </a:xfrm>
          <a:prstGeom prst="rect">
            <a:avLst/>
          </a:prstGeom>
          <a:noFill/>
        </p:spPr>
        <p:txBody>
          <a:bodyPr wrap="square" rtlCol="0">
            <a:spAutoFit/>
          </a:bodyPr>
          <a:lstStyle/>
          <a:p>
            <a:r>
              <a:rPr lang="en-GB" sz="2800" b="1" dirty="0">
                <a:solidFill>
                  <a:srgbClr val="7030A0"/>
                </a:solidFill>
              </a:rPr>
              <a:t>What effect does the use of a compound sentence have on the reader?</a:t>
            </a:r>
          </a:p>
        </p:txBody>
      </p:sp>
      <p:sp>
        <p:nvSpPr>
          <p:cNvPr id="5" name="TextBox 4"/>
          <p:cNvSpPr txBox="1"/>
          <p:nvPr/>
        </p:nvSpPr>
        <p:spPr>
          <a:xfrm>
            <a:off x="7151426" y="3957851"/>
            <a:ext cx="4599296" cy="1384995"/>
          </a:xfrm>
          <a:prstGeom prst="rect">
            <a:avLst/>
          </a:prstGeom>
          <a:noFill/>
        </p:spPr>
        <p:txBody>
          <a:bodyPr wrap="square" rtlCol="0">
            <a:spAutoFit/>
          </a:bodyPr>
          <a:lstStyle/>
          <a:p>
            <a:r>
              <a:rPr lang="en-GB" sz="2800" b="1" dirty="0">
                <a:solidFill>
                  <a:srgbClr val="7030A0"/>
                </a:solidFill>
              </a:rPr>
              <a:t>Why has the writer chosen to use a rhetorical question in this sentence?</a:t>
            </a:r>
          </a:p>
        </p:txBody>
      </p:sp>
      <p:pic>
        <p:nvPicPr>
          <p:cNvPr id="6" name="Picture 5">
            <a:extLst>
              <a:ext uri="{FF2B5EF4-FFF2-40B4-BE49-F238E27FC236}">
                <a16:creationId xmlns="" xmlns:a16="http://schemas.microsoft.com/office/drawing/2014/main" id="{EA295656-ABAD-4F19-A41A-6CD396DA376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98409" y="6081352"/>
            <a:ext cx="1447786" cy="561104"/>
          </a:xfrm>
          <a:prstGeom prst="rect">
            <a:avLst/>
          </a:prstGeom>
        </p:spPr>
      </p:pic>
    </p:spTree>
    <p:extLst>
      <p:ext uri="{BB962C8B-B14F-4D97-AF65-F5344CB8AC3E}">
        <p14:creationId xmlns:p14="http://schemas.microsoft.com/office/powerpoint/2010/main" val="7195067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961565" y="2003045"/>
            <a:ext cx="5703626" cy="1709145"/>
          </a:xfrm>
        </p:spPr>
        <p:txBody>
          <a:bodyPr>
            <a:normAutofit/>
          </a:bodyPr>
          <a:lstStyle/>
          <a:p>
            <a:pPr marL="0" indent="0">
              <a:buNone/>
            </a:pPr>
            <a:r>
              <a:rPr lang="en-GB" sz="3200" b="1" dirty="0"/>
              <a:t>The truth is that the widespread plague of doping has ruined athletics for us all.  </a:t>
            </a:r>
          </a:p>
        </p:txBody>
      </p:sp>
      <p:sp>
        <p:nvSpPr>
          <p:cNvPr id="4" name="TextBox 3"/>
          <p:cNvSpPr txBox="1"/>
          <p:nvPr/>
        </p:nvSpPr>
        <p:spPr>
          <a:xfrm>
            <a:off x="327547" y="269050"/>
            <a:ext cx="3971498" cy="1384995"/>
          </a:xfrm>
          <a:prstGeom prst="rect">
            <a:avLst/>
          </a:prstGeom>
          <a:noFill/>
        </p:spPr>
        <p:txBody>
          <a:bodyPr wrap="square" rtlCol="0">
            <a:spAutoFit/>
          </a:bodyPr>
          <a:lstStyle/>
          <a:p>
            <a:r>
              <a:rPr lang="en-GB" sz="2800" b="1" dirty="0">
                <a:solidFill>
                  <a:srgbClr val="7030A0"/>
                </a:solidFill>
              </a:rPr>
              <a:t>Why has the writer chosen to put this as a separate sentence?</a:t>
            </a:r>
          </a:p>
        </p:txBody>
      </p:sp>
      <p:sp>
        <p:nvSpPr>
          <p:cNvPr id="5" name="TextBox 4"/>
          <p:cNvSpPr txBox="1"/>
          <p:nvPr/>
        </p:nvSpPr>
        <p:spPr>
          <a:xfrm>
            <a:off x="7151426" y="3957851"/>
            <a:ext cx="4599296" cy="954107"/>
          </a:xfrm>
          <a:prstGeom prst="rect">
            <a:avLst/>
          </a:prstGeom>
          <a:noFill/>
        </p:spPr>
        <p:txBody>
          <a:bodyPr wrap="square" rtlCol="0">
            <a:spAutoFit/>
          </a:bodyPr>
          <a:lstStyle/>
          <a:p>
            <a:r>
              <a:rPr lang="en-GB" sz="2800" b="1" dirty="0">
                <a:solidFill>
                  <a:srgbClr val="7030A0"/>
                </a:solidFill>
              </a:rPr>
              <a:t>Why does the writer use a declarative sentence here?</a:t>
            </a:r>
          </a:p>
        </p:txBody>
      </p:sp>
      <p:sp>
        <p:nvSpPr>
          <p:cNvPr id="2" name="TextBox 1"/>
          <p:cNvSpPr txBox="1"/>
          <p:nvPr/>
        </p:nvSpPr>
        <p:spPr>
          <a:xfrm>
            <a:off x="327547" y="4162567"/>
            <a:ext cx="4967784" cy="1815882"/>
          </a:xfrm>
          <a:prstGeom prst="rect">
            <a:avLst/>
          </a:prstGeom>
          <a:noFill/>
        </p:spPr>
        <p:txBody>
          <a:bodyPr wrap="square" rtlCol="0">
            <a:spAutoFit/>
          </a:bodyPr>
          <a:lstStyle/>
          <a:p>
            <a:r>
              <a:rPr lang="en-GB" sz="2800" b="1" dirty="0">
                <a:solidFill>
                  <a:srgbClr val="7030A0"/>
                </a:solidFill>
              </a:rPr>
              <a:t>Why has the writer chosen to end with this statement?</a:t>
            </a:r>
          </a:p>
          <a:p>
            <a:r>
              <a:rPr lang="en-GB" sz="2800" b="1" dirty="0">
                <a:solidFill>
                  <a:srgbClr val="7030A0"/>
                </a:solidFill>
              </a:rPr>
              <a:t>How does it link to the rest of the text?</a:t>
            </a:r>
          </a:p>
        </p:txBody>
      </p:sp>
      <p:pic>
        <p:nvPicPr>
          <p:cNvPr id="6" name="Picture 5">
            <a:extLst>
              <a:ext uri="{FF2B5EF4-FFF2-40B4-BE49-F238E27FC236}">
                <a16:creationId xmlns="" xmlns:a16="http://schemas.microsoft.com/office/drawing/2014/main" id="{5CFFC209-E869-49FD-B956-9868EC59660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98409" y="6081352"/>
            <a:ext cx="1447786" cy="561104"/>
          </a:xfrm>
          <a:prstGeom prst="rect">
            <a:avLst/>
          </a:prstGeom>
        </p:spPr>
      </p:pic>
    </p:spTree>
    <p:extLst>
      <p:ext uri="{BB962C8B-B14F-4D97-AF65-F5344CB8AC3E}">
        <p14:creationId xmlns:p14="http://schemas.microsoft.com/office/powerpoint/2010/main" val="13653395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Analysing structure</a:t>
            </a:r>
          </a:p>
        </p:txBody>
      </p:sp>
      <p:sp>
        <p:nvSpPr>
          <p:cNvPr id="3" name="Content Placeholder 2"/>
          <p:cNvSpPr>
            <a:spLocks noGrp="1"/>
          </p:cNvSpPr>
          <p:nvPr>
            <p:ph idx="1"/>
          </p:nvPr>
        </p:nvSpPr>
        <p:spPr>
          <a:xfrm>
            <a:off x="838200" y="1825625"/>
            <a:ext cx="9698372" cy="4351338"/>
          </a:xfrm>
        </p:spPr>
        <p:txBody>
          <a:bodyPr/>
          <a:lstStyle/>
          <a:p>
            <a:pPr marL="0" indent="0">
              <a:buNone/>
            </a:pPr>
            <a:r>
              <a:rPr lang="en-GB" b="1" dirty="0"/>
              <a:t>It’s not enough to simply identify the structural devices used in a text; you must be able to analyse their effect on the reader. For example:</a:t>
            </a:r>
          </a:p>
          <a:p>
            <a:pPr marL="0" indent="0">
              <a:buNone/>
            </a:pPr>
            <a:r>
              <a:rPr lang="en-GB" b="1" dirty="0">
                <a:solidFill>
                  <a:srgbClr val="7030A0"/>
                </a:solidFill>
              </a:rPr>
              <a:t>By starting the text with a tricolon of positive verbs, the writer exaggerates how brilliant the sport of athletics used to be. The past tense in the verb ‘used to be’ suggests that this is no longer the case, and prepares the reader for the idea that athletics no longer inspires the same sense of awe. </a:t>
            </a:r>
          </a:p>
          <a:p>
            <a:endParaRPr lang="en-GB" b="1" dirty="0"/>
          </a:p>
        </p:txBody>
      </p:sp>
      <p:pic>
        <p:nvPicPr>
          <p:cNvPr id="4" name="Picture 3">
            <a:extLst>
              <a:ext uri="{FF2B5EF4-FFF2-40B4-BE49-F238E27FC236}">
                <a16:creationId xmlns="" xmlns:a16="http://schemas.microsoft.com/office/drawing/2014/main" id="{DDFBD79E-6139-4068-B9D0-F8C5009BEB8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98409" y="6081352"/>
            <a:ext cx="1447786" cy="561104"/>
          </a:xfrm>
          <a:prstGeom prst="rect">
            <a:avLst/>
          </a:prstGeom>
        </p:spPr>
      </p:pic>
    </p:spTree>
    <p:extLst>
      <p:ext uri="{BB962C8B-B14F-4D97-AF65-F5344CB8AC3E}">
        <p14:creationId xmlns:p14="http://schemas.microsoft.com/office/powerpoint/2010/main" val="17175930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Your turn	</a:t>
            </a:r>
          </a:p>
        </p:txBody>
      </p:sp>
      <p:sp>
        <p:nvSpPr>
          <p:cNvPr id="3" name="Content Placeholder 2"/>
          <p:cNvSpPr>
            <a:spLocks noGrp="1"/>
          </p:cNvSpPr>
          <p:nvPr>
            <p:ph idx="1"/>
          </p:nvPr>
        </p:nvSpPr>
        <p:spPr/>
        <p:txBody>
          <a:bodyPr/>
          <a:lstStyle/>
          <a:p>
            <a:pPr marL="0" indent="0">
              <a:buNone/>
            </a:pPr>
            <a:r>
              <a:rPr lang="en-GB" b="1" dirty="0"/>
              <a:t>Choose one or more of the other structural devices from the text and analyse the effect they have on the reader.</a:t>
            </a:r>
          </a:p>
          <a:p>
            <a:pPr marL="0" indent="0">
              <a:buNone/>
            </a:pPr>
            <a:r>
              <a:rPr lang="en-GB" b="1" dirty="0"/>
              <a:t> </a:t>
            </a:r>
          </a:p>
        </p:txBody>
      </p:sp>
      <p:pic>
        <p:nvPicPr>
          <p:cNvPr id="4" name="Picture 3">
            <a:extLst>
              <a:ext uri="{FF2B5EF4-FFF2-40B4-BE49-F238E27FC236}">
                <a16:creationId xmlns="" xmlns:a16="http://schemas.microsoft.com/office/drawing/2014/main" id="{3AB0DD93-468B-4D6A-93B2-A6ACF36F2F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98409" y="6081352"/>
            <a:ext cx="1447786" cy="561104"/>
          </a:xfrm>
          <a:prstGeom prst="rect">
            <a:avLst/>
          </a:prstGeom>
        </p:spPr>
      </p:pic>
    </p:spTree>
    <p:extLst>
      <p:ext uri="{BB962C8B-B14F-4D97-AF65-F5344CB8AC3E}">
        <p14:creationId xmlns:p14="http://schemas.microsoft.com/office/powerpoint/2010/main" val="17025804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Comparing texts (AO3 – Lang + Lit Poetry)</a:t>
            </a:r>
          </a:p>
        </p:txBody>
      </p:sp>
      <p:sp>
        <p:nvSpPr>
          <p:cNvPr id="5" name="TextBox 4"/>
          <p:cNvSpPr txBox="1"/>
          <p:nvPr/>
        </p:nvSpPr>
        <p:spPr>
          <a:xfrm>
            <a:off x="6837028" y="2190049"/>
            <a:ext cx="4038600" cy="2677656"/>
          </a:xfrm>
          <a:prstGeom prst="rect">
            <a:avLst/>
          </a:prstGeom>
          <a:noFill/>
        </p:spPr>
        <p:txBody>
          <a:bodyPr wrap="square" rtlCol="0">
            <a:spAutoFit/>
          </a:bodyPr>
          <a:lstStyle/>
          <a:p>
            <a:r>
              <a:rPr lang="en-GB" sz="2400" b="1" dirty="0"/>
              <a:t>Can you spot the differences between the two images?</a:t>
            </a:r>
          </a:p>
          <a:p>
            <a:r>
              <a:rPr lang="en-GB" sz="2400" b="1" dirty="0"/>
              <a:t>Use comparative language to explain them, e.g. ‘In Image 1, the </a:t>
            </a:r>
            <a:r>
              <a:rPr lang="en-GB" sz="2400" b="1" dirty="0" smtClean="0"/>
              <a:t>picture </a:t>
            </a:r>
            <a:r>
              <a:rPr lang="en-GB" sz="2400" b="1" dirty="0"/>
              <a:t>shows </a:t>
            </a:r>
            <a:r>
              <a:rPr lang="en-GB" sz="2400" b="1" dirty="0" smtClean="0"/>
              <a:t>a brown fish</a:t>
            </a:r>
            <a:r>
              <a:rPr lang="en-GB" sz="2400" b="1" dirty="0" smtClean="0"/>
              <a:t>, </a:t>
            </a:r>
            <a:r>
              <a:rPr lang="en-GB" sz="2400" b="1" dirty="0">
                <a:solidFill>
                  <a:srgbClr val="FF0000"/>
                </a:solidFill>
              </a:rPr>
              <a:t>whereas</a:t>
            </a:r>
            <a:r>
              <a:rPr lang="en-GB" sz="2400" b="1" dirty="0"/>
              <a:t> in Image 2, it shows </a:t>
            </a:r>
            <a:r>
              <a:rPr lang="en-GB" sz="2400" b="1" dirty="0" smtClean="0"/>
              <a:t>a blue fish</a:t>
            </a:r>
            <a:r>
              <a:rPr lang="en-GB" sz="2400" b="1" dirty="0" smtClean="0"/>
              <a:t>.’ </a:t>
            </a:r>
            <a:endParaRPr lang="en-GB" sz="2400" b="1" dirty="0"/>
          </a:p>
        </p:txBody>
      </p:sp>
      <p:pic>
        <p:nvPicPr>
          <p:cNvPr id="6" name="Picture 5">
            <a:extLst>
              <a:ext uri="{FF2B5EF4-FFF2-40B4-BE49-F238E27FC236}">
                <a16:creationId xmlns="" xmlns:a16="http://schemas.microsoft.com/office/drawing/2014/main" id="{3DA2DFBA-DB5F-4808-980E-BCCBF329424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98409" y="6081352"/>
            <a:ext cx="1447786" cy="561104"/>
          </a:xfrm>
          <a:prstGeom prst="rect">
            <a:avLst/>
          </a:prstGeom>
        </p:spPr>
      </p:pic>
      <p:pic>
        <p:nvPicPr>
          <p:cNvPr id="8" name="Picture 7" descr="https://assetlibrary.pearson.com/Public/66/ThumbnailLarge/47f628e5-adba-4b6c-84f7-fc0e4d65992d.jpg?0_0_0_0_16_60_196_139">
            <a:extLst>
              <a:ext uri="{FF2B5EF4-FFF2-40B4-BE49-F238E27FC236}">
                <a16:creationId xmlns="" xmlns:a16="http://schemas.microsoft.com/office/drawing/2014/main" id="{D8367A83-D384-4E1D-B210-D79EA1269EB9}"/>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410495" y="1586776"/>
            <a:ext cx="6255775" cy="4105352"/>
          </a:xfrm>
          <a:prstGeom prst="rect">
            <a:avLst/>
          </a:prstGeom>
          <a:noFill/>
          <a:ln>
            <a:noFill/>
          </a:ln>
        </p:spPr>
      </p:pic>
    </p:spTree>
    <p:extLst>
      <p:ext uri="{BB962C8B-B14F-4D97-AF65-F5344CB8AC3E}">
        <p14:creationId xmlns:p14="http://schemas.microsoft.com/office/powerpoint/2010/main" val="38337840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8516" y="133113"/>
            <a:ext cx="4825621" cy="1325563"/>
          </a:xfrm>
        </p:spPr>
        <p:txBody>
          <a:bodyPr/>
          <a:lstStyle/>
          <a:p>
            <a:r>
              <a:rPr lang="en-GB" b="1" dirty="0"/>
              <a:t>Comparing texts: </a:t>
            </a:r>
            <a:br>
              <a:rPr lang="en-GB" b="1" dirty="0"/>
            </a:br>
            <a:r>
              <a:rPr lang="en-GB" b="1" dirty="0"/>
              <a:t>spot the similarities</a:t>
            </a:r>
          </a:p>
        </p:txBody>
      </p:sp>
      <p:sp>
        <p:nvSpPr>
          <p:cNvPr id="6" name="TextBox 5"/>
          <p:cNvSpPr txBox="1"/>
          <p:nvPr/>
        </p:nvSpPr>
        <p:spPr>
          <a:xfrm>
            <a:off x="696035" y="6177238"/>
            <a:ext cx="3889612" cy="369332"/>
          </a:xfrm>
          <a:prstGeom prst="rect">
            <a:avLst/>
          </a:prstGeom>
          <a:noFill/>
        </p:spPr>
        <p:txBody>
          <a:bodyPr wrap="square" rtlCol="0">
            <a:spAutoFit/>
          </a:bodyPr>
          <a:lstStyle/>
          <a:p>
            <a:r>
              <a:rPr lang="en-GB" b="1" dirty="0" err="1"/>
              <a:t>Trevi</a:t>
            </a:r>
            <a:r>
              <a:rPr lang="en-GB" b="1" dirty="0"/>
              <a:t> Fountain, Rome</a:t>
            </a:r>
          </a:p>
        </p:txBody>
      </p:sp>
      <p:sp>
        <p:nvSpPr>
          <p:cNvPr id="7" name="TextBox 6"/>
          <p:cNvSpPr txBox="1"/>
          <p:nvPr/>
        </p:nvSpPr>
        <p:spPr>
          <a:xfrm>
            <a:off x="6400800" y="5513696"/>
            <a:ext cx="3780430" cy="369332"/>
          </a:xfrm>
          <a:prstGeom prst="rect">
            <a:avLst/>
          </a:prstGeom>
          <a:noFill/>
        </p:spPr>
        <p:txBody>
          <a:bodyPr wrap="square" rtlCol="0">
            <a:spAutoFit/>
          </a:bodyPr>
          <a:lstStyle/>
          <a:p>
            <a:r>
              <a:rPr lang="en-GB" b="1" dirty="0"/>
              <a:t>Trafalgar Square fountains, London</a:t>
            </a:r>
          </a:p>
        </p:txBody>
      </p:sp>
      <p:sp>
        <p:nvSpPr>
          <p:cNvPr id="8" name="TextBox 7"/>
          <p:cNvSpPr txBox="1"/>
          <p:nvPr/>
        </p:nvSpPr>
        <p:spPr>
          <a:xfrm>
            <a:off x="5936776" y="213360"/>
            <a:ext cx="5581934" cy="1477328"/>
          </a:xfrm>
          <a:prstGeom prst="rect">
            <a:avLst/>
          </a:prstGeom>
          <a:noFill/>
        </p:spPr>
        <p:txBody>
          <a:bodyPr wrap="square" rtlCol="0">
            <a:spAutoFit/>
          </a:bodyPr>
          <a:lstStyle/>
          <a:p>
            <a:r>
              <a:rPr lang="en-GB" b="1" dirty="0"/>
              <a:t>This time, can you spot the similarities between these two images? Again, use comparative language to explain the similarities, e.g. ‘Both images show fountains in European capital cities, as Picture 1 shows Rome and Picture 2 shows London.’ </a:t>
            </a:r>
          </a:p>
        </p:txBody>
      </p:sp>
      <p:pic>
        <p:nvPicPr>
          <p:cNvPr id="9" name="Picture 8">
            <a:extLst>
              <a:ext uri="{FF2B5EF4-FFF2-40B4-BE49-F238E27FC236}">
                <a16:creationId xmlns="" xmlns:a16="http://schemas.microsoft.com/office/drawing/2014/main" id="{9100B8E2-DFE4-4CB5-A077-7DBA208F227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98409" y="6081352"/>
            <a:ext cx="1447786" cy="561104"/>
          </a:xfrm>
          <a:prstGeom prst="rect">
            <a:avLst/>
          </a:prstGeom>
        </p:spPr>
      </p:pic>
      <p:pic>
        <p:nvPicPr>
          <p:cNvPr id="11" name="Picture 10" descr="C:\Users\slade_l\Downloads\AL1120452_High Res.jpg">
            <a:extLst>
              <a:ext uri="{FF2B5EF4-FFF2-40B4-BE49-F238E27FC236}">
                <a16:creationId xmlns="" xmlns:a16="http://schemas.microsoft.com/office/drawing/2014/main" id="{4292ECAF-EB48-4AC0-8AFE-8389E57ED8D5}"/>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98554" y="1633212"/>
            <a:ext cx="4771679" cy="4448140"/>
          </a:xfrm>
          <a:prstGeom prst="rect">
            <a:avLst/>
          </a:prstGeom>
          <a:noFill/>
          <a:ln>
            <a:noFill/>
          </a:ln>
        </p:spPr>
      </p:pic>
      <p:pic>
        <p:nvPicPr>
          <p:cNvPr id="12" name="Picture 11" descr="C:\Users\slade_l\Downloads\AL59535_High Res.jpg">
            <a:extLst>
              <a:ext uri="{FF2B5EF4-FFF2-40B4-BE49-F238E27FC236}">
                <a16:creationId xmlns="" xmlns:a16="http://schemas.microsoft.com/office/drawing/2014/main" id="{BA894CAD-A181-4855-8630-5FABCE10F9EE}"/>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936776" y="1690688"/>
            <a:ext cx="5731510" cy="3822065"/>
          </a:xfrm>
          <a:prstGeom prst="rect">
            <a:avLst/>
          </a:prstGeom>
          <a:noFill/>
          <a:ln>
            <a:noFill/>
          </a:ln>
        </p:spPr>
      </p:pic>
    </p:spTree>
    <p:extLst>
      <p:ext uri="{BB962C8B-B14F-4D97-AF65-F5344CB8AC3E}">
        <p14:creationId xmlns:p14="http://schemas.microsoft.com/office/powerpoint/2010/main" val="15060985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930569"/>
          </a:xfrm>
        </p:spPr>
        <p:txBody>
          <a:bodyPr/>
          <a:lstStyle/>
          <a:p>
            <a:r>
              <a:rPr lang="en-GB" b="1" dirty="0"/>
              <a:t>At a glance</a:t>
            </a:r>
          </a:p>
        </p:txBody>
      </p:sp>
      <p:sp>
        <p:nvSpPr>
          <p:cNvPr id="4" name="Text Placeholder 3"/>
          <p:cNvSpPr>
            <a:spLocks noGrp="1"/>
          </p:cNvSpPr>
          <p:nvPr>
            <p:ph type="body" idx="1"/>
          </p:nvPr>
        </p:nvSpPr>
        <p:spPr>
          <a:xfrm>
            <a:off x="748627" y="1295694"/>
            <a:ext cx="5157787" cy="534003"/>
          </a:xfrm>
        </p:spPr>
        <p:txBody>
          <a:bodyPr/>
          <a:lstStyle/>
          <a:p>
            <a:r>
              <a:rPr lang="en-GB" dirty="0"/>
              <a:t>Literature</a:t>
            </a:r>
          </a:p>
        </p:txBody>
      </p:sp>
      <p:sp>
        <p:nvSpPr>
          <p:cNvPr id="5" name="Content Placeholder 4"/>
          <p:cNvSpPr>
            <a:spLocks noGrp="1"/>
          </p:cNvSpPr>
          <p:nvPr>
            <p:ph sz="half" idx="2"/>
          </p:nvPr>
        </p:nvSpPr>
        <p:spPr>
          <a:xfrm>
            <a:off x="748628" y="1783557"/>
            <a:ext cx="5534726" cy="4736741"/>
          </a:xfrm>
        </p:spPr>
        <p:txBody>
          <a:bodyPr>
            <a:normAutofit lnSpcReduction="10000"/>
          </a:bodyPr>
          <a:lstStyle/>
          <a:p>
            <a:r>
              <a:rPr lang="en-GB" dirty="0"/>
              <a:t>Paper 1: 80 marks</a:t>
            </a:r>
          </a:p>
          <a:p>
            <a:pPr lvl="1"/>
            <a:r>
              <a:rPr lang="en-GB" dirty="0"/>
              <a:t>Section A: Shakespeare</a:t>
            </a:r>
          </a:p>
          <a:p>
            <a:pPr lvl="2"/>
            <a:r>
              <a:rPr lang="en-GB" dirty="0"/>
              <a:t>An extract analysis + an essay</a:t>
            </a:r>
          </a:p>
          <a:p>
            <a:pPr lvl="1"/>
            <a:r>
              <a:rPr lang="en-GB" dirty="0"/>
              <a:t>Section B: Modern British text</a:t>
            </a:r>
          </a:p>
          <a:p>
            <a:pPr lvl="2"/>
            <a:r>
              <a:rPr lang="en-GB" dirty="0"/>
              <a:t>A traditional essay + </a:t>
            </a:r>
            <a:r>
              <a:rPr lang="en-GB" dirty="0" err="1"/>
              <a:t>SPaG</a:t>
            </a:r>
            <a:r>
              <a:rPr lang="en-GB" dirty="0"/>
              <a:t> marks</a:t>
            </a:r>
          </a:p>
          <a:p>
            <a:r>
              <a:rPr lang="en-GB" dirty="0"/>
              <a:t>Paper 2: 80 marks</a:t>
            </a:r>
          </a:p>
          <a:p>
            <a:pPr lvl="1"/>
            <a:r>
              <a:rPr lang="en-GB" dirty="0"/>
              <a:t>Section A: 19th-century fiction</a:t>
            </a:r>
          </a:p>
          <a:p>
            <a:pPr lvl="2"/>
            <a:r>
              <a:rPr lang="en-GB" dirty="0"/>
              <a:t>An extract analysis + an essay</a:t>
            </a:r>
          </a:p>
          <a:p>
            <a:pPr lvl="1"/>
            <a:r>
              <a:rPr lang="en-GB" dirty="0"/>
              <a:t>Section B: Poetry – anthology and unseen</a:t>
            </a:r>
          </a:p>
          <a:p>
            <a:pPr lvl="2"/>
            <a:r>
              <a:rPr lang="en-GB" dirty="0"/>
              <a:t>Two comparative essays – one on poems you will have studied and one on poems you are unlikely to have seen before</a:t>
            </a:r>
          </a:p>
        </p:txBody>
      </p:sp>
      <p:sp>
        <p:nvSpPr>
          <p:cNvPr id="6" name="Text Placeholder 5"/>
          <p:cNvSpPr>
            <a:spLocks noGrp="1"/>
          </p:cNvSpPr>
          <p:nvPr>
            <p:ph type="body" sz="quarter" idx="3"/>
          </p:nvPr>
        </p:nvSpPr>
        <p:spPr>
          <a:xfrm>
            <a:off x="6381925" y="959645"/>
            <a:ext cx="5183188" cy="823912"/>
          </a:xfrm>
        </p:spPr>
        <p:txBody>
          <a:bodyPr/>
          <a:lstStyle/>
          <a:p>
            <a:r>
              <a:rPr lang="en-GB" dirty="0"/>
              <a:t>Language</a:t>
            </a:r>
          </a:p>
        </p:txBody>
      </p:sp>
      <p:sp>
        <p:nvSpPr>
          <p:cNvPr id="7" name="Content Placeholder 6"/>
          <p:cNvSpPr>
            <a:spLocks noGrp="1"/>
          </p:cNvSpPr>
          <p:nvPr>
            <p:ph sz="quarter" idx="4"/>
          </p:nvPr>
        </p:nvSpPr>
        <p:spPr>
          <a:xfrm>
            <a:off x="6381925" y="1788648"/>
            <a:ext cx="5183188" cy="4406106"/>
          </a:xfrm>
        </p:spPr>
        <p:txBody>
          <a:bodyPr/>
          <a:lstStyle/>
          <a:p>
            <a:pPr>
              <a:lnSpc>
                <a:spcPct val="70000"/>
              </a:lnSpc>
            </a:pPr>
            <a:r>
              <a:rPr lang="en-GB" dirty="0"/>
              <a:t>Paper 1: 64 marks</a:t>
            </a:r>
          </a:p>
          <a:p>
            <a:pPr lvl="1"/>
            <a:r>
              <a:rPr lang="en-GB" dirty="0"/>
              <a:t>19th-century fiction and imaginative writing</a:t>
            </a:r>
          </a:p>
          <a:p>
            <a:pPr>
              <a:lnSpc>
                <a:spcPct val="70000"/>
              </a:lnSpc>
            </a:pPr>
            <a:r>
              <a:rPr lang="en-GB" dirty="0"/>
              <a:t>Paper 2: 96 marks</a:t>
            </a:r>
          </a:p>
          <a:p>
            <a:pPr lvl="1"/>
            <a:r>
              <a:rPr lang="en-GB" dirty="0"/>
              <a:t>20th- and 21st-century non-fiction and transactional writing</a:t>
            </a:r>
          </a:p>
          <a:p>
            <a:pPr>
              <a:lnSpc>
                <a:spcPct val="70000"/>
              </a:lnSpc>
            </a:pPr>
            <a:r>
              <a:rPr lang="en-GB" dirty="0"/>
              <a:t>Spoken language endorsement</a:t>
            </a:r>
          </a:p>
          <a:p>
            <a:pPr lvl="1"/>
            <a:r>
              <a:rPr lang="en-GB" dirty="0"/>
              <a:t>Presentation and discussion – awarded as a separate qualification with a Pass, Merit or Distinction grade</a:t>
            </a:r>
          </a:p>
        </p:txBody>
      </p:sp>
      <p:pic>
        <p:nvPicPr>
          <p:cNvPr id="8" name="Picture 7">
            <a:extLst>
              <a:ext uri="{FF2B5EF4-FFF2-40B4-BE49-F238E27FC236}">
                <a16:creationId xmlns="" xmlns:a16="http://schemas.microsoft.com/office/drawing/2014/main" id="{7A30CEC5-B58D-4B7D-A3E5-464C0962C70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98409" y="6081352"/>
            <a:ext cx="1447786" cy="561104"/>
          </a:xfrm>
          <a:prstGeom prst="rect">
            <a:avLst/>
          </a:prstGeom>
        </p:spPr>
      </p:pic>
    </p:spTree>
    <p:extLst>
      <p:ext uri="{BB962C8B-B14F-4D97-AF65-F5344CB8AC3E}">
        <p14:creationId xmlns:p14="http://schemas.microsoft.com/office/powerpoint/2010/main" val="548448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7421" y="104775"/>
            <a:ext cx="12014579" cy="1325563"/>
          </a:xfrm>
        </p:spPr>
        <p:txBody>
          <a:bodyPr>
            <a:normAutofit fontScale="90000"/>
          </a:bodyPr>
          <a:lstStyle/>
          <a:p>
            <a:r>
              <a:rPr lang="en-GB" b="1" dirty="0"/>
              <a:t>Putting it into practice</a:t>
            </a:r>
            <a:br>
              <a:rPr lang="en-GB" b="1" dirty="0"/>
            </a:br>
            <a:r>
              <a:rPr lang="en-GB" sz="3100" b="1" dirty="0"/>
              <a:t>Look at these two texts.  </a:t>
            </a:r>
            <a:br>
              <a:rPr lang="en-GB" sz="3100" b="1" dirty="0"/>
            </a:br>
            <a:r>
              <a:rPr lang="en-GB" sz="3100" b="1" dirty="0"/>
              <a:t>What similarities and differences can you spot between them?</a:t>
            </a:r>
          </a:p>
        </p:txBody>
      </p:sp>
      <p:sp>
        <p:nvSpPr>
          <p:cNvPr id="4" name="Text Placeholder 3"/>
          <p:cNvSpPr>
            <a:spLocks noGrp="1"/>
          </p:cNvSpPr>
          <p:nvPr>
            <p:ph type="body" idx="1"/>
          </p:nvPr>
        </p:nvSpPr>
        <p:spPr>
          <a:xfrm>
            <a:off x="321173" y="1585534"/>
            <a:ext cx="5157787" cy="366096"/>
          </a:xfrm>
        </p:spPr>
        <p:txBody>
          <a:bodyPr>
            <a:normAutofit fontScale="92500" lnSpcReduction="10000"/>
          </a:bodyPr>
          <a:lstStyle/>
          <a:p>
            <a:r>
              <a:rPr lang="en-GB" dirty="0"/>
              <a:t>Text A</a:t>
            </a:r>
          </a:p>
        </p:txBody>
      </p:sp>
      <p:sp>
        <p:nvSpPr>
          <p:cNvPr id="3" name="Content Placeholder 2"/>
          <p:cNvSpPr>
            <a:spLocks noGrp="1"/>
          </p:cNvSpPr>
          <p:nvPr>
            <p:ph sz="half" idx="2"/>
          </p:nvPr>
        </p:nvSpPr>
        <p:spPr>
          <a:xfrm>
            <a:off x="321173" y="1951630"/>
            <a:ext cx="5157787" cy="4238033"/>
          </a:xfrm>
        </p:spPr>
        <p:txBody>
          <a:bodyPr>
            <a:normAutofit fontScale="85000" lnSpcReduction="10000"/>
          </a:bodyPr>
          <a:lstStyle/>
          <a:p>
            <a:pPr marL="0" indent="0">
              <a:buNone/>
            </a:pPr>
            <a:r>
              <a:rPr lang="en-GB" b="1" dirty="0">
                <a:solidFill>
                  <a:srgbClr val="7030A0"/>
                </a:solidFill>
              </a:rPr>
              <a:t>Not content with domesticating cats and dogs, many people are now attempting to domesticate wild animals, often with catastrophic results.  </a:t>
            </a:r>
          </a:p>
          <a:p>
            <a:pPr marL="0" indent="0">
              <a:buNone/>
            </a:pPr>
            <a:r>
              <a:rPr lang="en-GB" b="1" dirty="0">
                <a:solidFill>
                  <a:srgbClr val="7030A0"/>
                </a:solidFill>
              </a:rPr>
              <a:t>Just three months ago, RSPCA workers discovered that a homeowner in Leeds was keeping over thirty snakes in his one-bedroomed flat. The snakes were in cramped conditions and several of them were showing signs of such extreme distress and poor health that three of them had to be put down. </a:t>
            </a:r>
          </a:p>
        </p:txBody>
      </p:sp>
      <p:sp>
        <p:nvSpPr>
          <p:cNvPr id="5" name="Text Placeholder 4"/>
          <p:cNvSpPr>
            <a:spLocks noGrp="1"/>
          </p:cNvSpPr>
          <p:nvPr>
            <p:ph type="body" sz="quarter" idx="3"/>
          </p:nvPr>
        </p:nvSpPr>
        <p:spPr>
          <a:xfrm>
            <a:off x="6172200" y="1585534"/>
            <a:ext cx="5183188" cy="366096"/>
          </a:xfrm>
        </p:spPr>
        <p:txBody>
          <a:bodyPr>
            <a:normAutofit fontScale="92500" lnSpcReduction="10000"/>
          </a:bodyPr>
          <a:lstStyle/>
          <a:p>
            <a:r>
              <a:rPr lang="en-GB" dirty="0"/>
              <a:t>Text B</a:t>
            </a:r>
          </a:p>
        </p:txBody>
      </p:sp>
      <p:sp>
        <p:nvSpPr>
          <p:cNvPr id="6" name="Content Placeholder 5"/>
          <p:cNvSpPr>
            <a:spLocks noGrp="1"/>
          </p:cNvSpPr>
          <p:nvPr>
            <p:ph sz="quarter" idx="4"/>
          </p:nvPr>
        </p:nvSpPr>
        <p:spPr>
          <a:xfrm>
            <a:off x="6172200" y="1951630"/>
            <a:ext cx="5183188" cy="4599295"/>
          </a:xfrm>
        </p:spPr>
        <p:txBody>
          <a:bodyPr>
            <a:normAutofit fontScale="85000" lnSpcReduction="20000"/>
          </a:bodyPr>
          <a:lstStyle/>
          <a:p>
            <a:pPr marL="0" indent="0">
              <a:buNone/>
            </a:pPr>
            <a:r>
              <a:rPr lang="en-GB" b="1" dirty="0"/>
              <a:t>A local headmaster has been reprimanded after it was discovered that he was keeping a 7ft boa constrictor in his office. Ofsted inspectors were horrified to discover the creature in a vivarium, which one described as ‘clearly too small for such a mammoth serpent.’  </a:t>
            </a:r>
          </a:p>
          <a:p>
            <a:pPr marL="0" indent="0">
              <a:buNone/>
            </a:pPr>
            <a:r>
              <a:rPr lang="en-GB" b="1" dirty="0"/>
              <a:t>The headmaster said that it helped encourage natural curiosity amongst the school’s younger pupils, but the inspectors criticised his decision, especially as no risk assessment had been carried out to examine the danger the snake could pose to the children. </a:t>
            </a:r>
          </a:p>
        </p:txBody>
      </p:sp>
      <p:pic>
        <p:nvPicPr>
          <p:cNvPr id="7" name="Picture 6">
            <a:extLst>
              <a:ext uri="{FF2B5EF4-FFF2-40B4-BE49-F238E27FC236}">
                <a16:creationId xmlns="" xmlns:a16="http://schemas.microsoft.com/office/drawing/2014/main" id="{9A369AD1-E6DA-4693-AE1C-032BC1F9EE1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98409" y="6081352"/>
            <a:ext cx="1447786" cy="561104"/>
          </a:xfrm>
          <a:prstGeom prst="rect">
            <a:avLst/>
          </a:prstGeom>
        </p:spPr>
      </p:pic>
    </p:spTree>
    <p:extLst>
      <p:ext uri="{BB962C8B-B14F-4D97-AF65-F5344CB8AC3E}">
        <p14:creationId xmlns:p14="http://schemas.microsoft.com/office/powerpoint/2010/main" val="288992491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Evaluate (AO4 – Language)</a:t>
            </a:r>
          </a:p>
        </p:txBody>
      </p:sp>
      <p:sp>
        <p:nvSpPr>
          <p:cNvPr id="3" name="Content Placeholder 2"/>
          <p:cNvSpPr>
            <a:spLocks noGrp="1"/>
          </p:cNvSpPr>
          <p:nvPr>
            <p:ph idx="1"/>
          </p:nvPr>
        </p:nvSpPr>
        <p:spPr>
          <a:xfrm>
            <a:off x="838200" y="1825625"/>
            <a:ext cx="9346035" cy="4351338"/>
          </a:xfrm>
        </p:spPr>
        <p:txBody>
          <a:bodyPr/>
          <a:lstStyle/>
          <a:p>
            <a:pPr marL="0" indent="0">
              <a:buNone/>
            </a:pPr>
            <a:r>
              <a:rPr lang="en-GB" b="1" dirty="0"/>
              <a:t>Evaluating texts requires you to make judgements about the themes, ideas, events and settings used in a text to achieve a certain purpose.</a:t>
            </a:r>
          </a:p>
          <a:p>
            <a:r>
              <a:rPr lang="en-GB" b="1" dirty="0"/>
              <a:t>Themes = the main underlying meanings or ideas in a text, e.g. love, loneliness, violence</a:t>
            </a:r>
          </a:p>
          <a:p>
            <a:r>
              <a:rPr lang="en-GB" b="1" dirty="0"/>
              <a:t>Ideas = thoughts, opinions or principles in the text</a:t>
            </a:r>
          </a:p>
          <a:p>
            <a:r>
              <a:rPr lang="en-GB" b="1" dirty="0"/>
              <a:t>Events = key things that happen in the text</a:t>
            </a:r>
          </a:p>
          <a:p>
            <a:r>
              <a:rPr lang="en-GB" b="1" dirty="0"/>
              <a:t>Settings = where and when things happen</a:t>
            </a:r>
          </a:p>
          <a:p>
            <a:endParaRPr lang="en-GB" b="1" dirty="0"/>
          </a:p>
        </p:txBody>
      </p:sp>
      <p:pic>
        <p:nvPicPr>
          <p:cNvPr id="4" name="Picture 3">
            <a:extLst>
              <a:ext uri="{FF2B5EF4-FFF2-40B4-BE49-F238E27FC236}">
                <a16:creationId xmlns="" xmlns:a16="http://schemas.microsoft.com/office/drawing/2014/main" id="{484EF494-3DCA-4B1F-88D6-37DE4DC1004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98409" y="6081352"/>
            <a:ext cx="1447786" cy="561104"/>
          </a:xfrm>
          <a:prstGeom prst="rect">
            <a:avLst/>
          </a:prstGeom>
        </p:spPr>
      </p:pic>
    </p:spTree>
    <p:extLst>
      <p:ext uri="{BB962C8B-B14F-4D97-AF65-F5344CB8AC3E}">
        <p14:creationId xmlns:p14="http://schemas.microsoft.com/office/powerpoint/2010/main" val="63979943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Themes vs. ideas</a:t>
            </a:r>
          </a:p>
        </p:txBody>
      </p:sp>
      <p:sp>
        <p:nvSpPr>
          <p:cNvPr id="5" name="TextBox 4"/>
          <p:cNvSpPr txBox="1"/>
          <p:nvPr/>
        </p:nvSpPr>
        <p:spPr>
          <a:xfrm>
            <a:off x="838200" y="1749346"/>
            <a:ext cx="8178478" cy="2677656"/>
          </a:xfrm>
          <a:prstGeom prst="rect">
            <a:avLst/>
          </a:prstGeom>
          <a:noFill/>
        </p:spPr>
        <p:txBody>
          <a:bodyPr wrap="square" rtlCol="0">
            <a:spAutoFit/>
          </a:bodyPr>
          <a:lstStyle/>
          <a:p>
            <a:r>
              <a:rPr lang="en-GB" sz="2800" b="1" dirty="0"/>
              <a:t>In the </a:t>
            </a:r>
            <a:r>
              <a:rPr lang="en-GB" sz="2800" b="1" i="1" dirty="0"/>
              <a:t>Harry Potter </a:t>
            </a:r>
            <a:r>
              <a:rPr lang="en-GB" sz="2800" b="1" dirty="0"/>
              <a:t>series, one of the main themes is the importance of friendship.</a:t>
            </a:r>
          </a:p>
          <a:p>
            <a:endParaRPr lang="en-GB" sz="2800" b="1" dirty="0"/>
          </a:p>
          <a:p>
            <a:r>
              <a:rPr lang="en-GB" sz="2800" b="1" dirty="0"/>
              <a:t>J.K. Rowling presents this theme through the idea that Harry, Ron and Hermione are willing to sacrifice themselves to save each other. </a:t>
            </a:r>
          </a:p>
        </p:txBody>
      </p:sp>
      <p:pic>
        <p:nvPicPr>
          <p:cNvPr id="6" name="Picture 5">
            <a:extLst>
              <a:ext uri="{FF2B5EF4-FFF2-40B4-BE49-F238E27FC236}">
                <a16:creationId xmlns="" xmlns:a16="http://schemas.microsoft.com/office/drawing/2014/main" id="{66B6A7F4-7BD5-42DB-8D2F-A4A8254DC6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98409" y="6081352"/>
            <a:ext cx="1447786" cy="561104"/>
          </a:xfrm>
          <a:prstGeom prst="rect">
            <a:avLst/>
          </a:prstGeom>
        </p:spPr>
      </p:pic>
    </p:spTree>
    <p:extLst>
      <p:ext uri="{BB962C8B-B14F-4D97-AF65-F5344CB8AC3E}">
        <p14:creationId xmlns:p14="http://schemas.microsoft.com/office/powerpoint/2010/main" val="316072776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Look at the following narrative. </a:t>
            </a:r>
          </a:p>
        </p:txBody>
      </p:sp>
      <p:sp>
        <p:nvSpPr>
          <p:cNvPr id="3" name="Content Placeholder 2"/>
          <p:cNvSpPr>
            <a:spLocks noGrp="1"/>
          </p:cNvSpPr>
          <p:nvPr>
            <p:ph idx="1"/>
          </p:nvPr>
        </p:nvSpPr>
        <p:spPr>
          <a:xfrm>
            <a:off x="838200" y="1470783"/>
            <a:ext cx="10515600" cy="2882853"/>
          </a:xfrm>
          <a:ln>
            <a:solidFill>
              <a:schemeClr val="tx1"/>
            </a:solidFill>
          </a:ln>
        </p:spPr>
        <p:txBody>
          <a:bodyPr/>
          <a:lstStyle/>
          <a:p>
            <a:pPr marL="0" indent="0">
              <a:buNone/>
            </a:pPr>
            <a:r>
              <a:rPr lang="en-GB" b="1" dirty="0"/>
              <a:t>Captain Frederick Jones </a:t>
            </a:r>
            <a:r>
              <a:rPr lang="en-GB" b="1" dirty="0">
                <a:solidFill>
                  <a:srgbClr val="7030A0"/>
                </a:solidFill>
              </a:rPr>
              <a:t>stood up straight, pulling his shoulders back and his chin up</a:t>
            </a:r>
            <a:r>
              <a:rPr lang="en-GB" b="1" dirty="0"/>
              <a:t> so that his body looked as fearless as he wished he felt. His eyes were locked on the target ahead, </a:t>
            </a:r>
            <a:r>
              <a:rPr lang="en-GB" b="1" dirty="0">
                <a:solidFill>
                  <a:srgbClr val="7030A0"/>
                </a:solidFill>
              </a:rPr>
              <a:t>refusing to let himself be distracted by the anxious mutterings of the men around him</a:t>
            </a:r>
            <a:r>
              <a:rPr lang="en-GB" b="1" dirty="0"/>
              <a:t>. As he waited for the whistle to signal the attack, he ran through his moves with the determined calculations of one who knew how important this raid was.</a:t>
            </a:r>
          </a:p>
        </p:txBody>
      </p:sp>
      <p:sp>
        <p:nvSpPr>
          <p:cNvPr id="4" name="TextBox 3"/>
          <p:cNvSpPr txBox="1"/>
          <p:nvPr/>
        </p:nvSpPr>
        <p:spPr>
          <a:xfrm>
            <a:off x="838200" y="4503761"/>
            <a:ext cx="10366612" cy="954107"/>
          </a:xfrm>
          <a:prstGeom prst="rect">
            <a:avLst/>
          </a:prstGeom>
          <a:noFill/>
        </p:spPr>
        <p:txBody>
          <a:bodyPr wrap="square" rtlCol="0">
            <a:spAutoFit/>
          </a:bodyPr>
          <a:lstStyle/>
          <a:p>
            <a:r>
              <a:rPr lang="en-GB" sz="2800" b="1" dirty="0"/>
              <a:t>Look at the highlighted ideas. Which of them is the most successful at showing that Captain Jones is a brave man?</a:t>
            </a:r>
          </a:p>
        </p:txBody>
      </p:sp>
      <p:pic>
        <p:nvPicPr>
          <p:cNvPr id="5" name="Picture 4">
            <a:extLst>
              <a:ext uri="{FF2B5EF4-FFF2-40B4-BE49-F238E27FC236}">
                <a16:creationId xmlns="" xmlns:a16="http://schemas.microsoft.com/office/drawing/2014/main" id="{5FB1F1B5-E906-4274-9F15-D8279A86F32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98409" y="6081352"/>
            <a:ext cx="1447786" cy="561104"/>
          </a:xfrm>
          <a:prstGeom prst="rect">
            <a:avLst/>
          </a:prstGeom>
        </p:spPr>
      </p:pic>
    </p:spTree>
    <p:extLst>
      <p:ext uri="{BB962C8B-B14F-4D97-AF65-F5344CB8AC3E}">
        <p14:creationId xmlns:p14="http://schemas.microsoft.com/office/powerpoint/2010/main" val="366039305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4553" y="0"/>
            <a:ext cx="10515600" cy="753991"/>
          </a:xfrm>
        </p:spPr>
        <p:txBody>
          <a:bodyPr/>
          <a:lstStyle/>
          <a:p>
            <a:r>
              <a:rPr lang="en-GB" b="1" dirty="0"/>
              <a:t>Evaluating events</a:t>
            </a:r>
          </a:p>
        </p:txBody>
      </p:sp>
      <p:sp>
        <p:nvSpPr>
          <p:cNvPr id="3" name="Content Placeholder 2"/>
          <p:cNvSpPr>
            <a:spLocks noGrp="1"/>
          </p:cNvSpPr>
          <p:nvPr>
            <p:ph idx="1"/>
          </p:nvPr>
        </p:nvSpPr>
        <p:spPr>
          <a:xfrm>
            <a:off x="387824" y="753991"/>
            <a:ext cx="10230413" cy="4351338"/>
          </a:xfrm>
          <a:ln>
            <a:solidFill>
              <a:schemeClr val="tx1"/>
            </a:solidFill>
          </a:ln>
        </p:spPr>
        <p:txBody>
          <a:bodyPr>
            <a:normAutofit fontScale="92500" lnSpcReduction="20000"/>
          </a:bodyPr>
          <a:lstStyle/>
          <a:p>
            <a:pPr marL="0" indent="0">
              <a:buNone/>
            </a:pPr>
            <a:r>
              <a:rPr lang="en-GB" b="1" dirty="0"/>
              <a:t>A bullet flew through the air, catching Corporal James Smith in the shoulder and causing him to stumble and fall onto the shell-pocked ground. Jones, just behind Smith, saw him fall and </a:t>
            </a:r>
            <a:r>
              <a:rPr lang="en-GB" b="1" dirty="0">
                <a:solidFill>
                  <a:srgbClr val="7030A0"/>
                </a:solidFill>
              </a:rPr>
              <a:t>grabbed the injured soldier, hauling him up to his feet. </a:t>
            </a:r>
            <a:r>
              <a:rPr lang="en-GB" b="1" dirty="0"/>
              <a:t>Falling in No-Man’s Land was a death sentence, and Jones refused to let one of his men die in the mud.</a:t>
            </a:r>
          </a:p>
          <a:p>
            <a:pPr marL="0" indent="0">
              <a:buNone/>
            </a:pPr>
            <a:r>
              <a:rPr lang="en-GB" b="1" dirty="0"/>
              <a:t>A haunting whistle overhead chilled the air and the scream of ‘Gas!’ echoed across the ranks. The enemy were firing gas in an attempt to stop their attack. Jones knew that Smith would be unable to fit his own gas mask; his shoulder was too damaged. </a:t>
            </a:r>
            <a:r>
              <a:rPr lang="en-GB" b="1" dirty="0">
                <a:solidFill>
                  <a:srgbClr val="7030A0"/>
                </a:solidFill>
              </a:rPr>
              <a:t>Clamping his lips shut to hold his breath, Jones lowered the injured man to the ground and began to put the mask on. </a:t>
            </a:r>
            <a:r>
              <a:rPr lang="en-GB" b="1" dirty="0"/>
              <a:t>The gas began to sting Jones’ eyes and he blinked furiously, trying to ignore the burning desperation of his lungs to take a breath.</a:t>
            </a:r>
          </a:p>
          <a:p>
            <a:pPr marL="0" indent="0">
              <a:buNone/>
            </a:pPr>
            <a:r>
              <a:rPr lang="en-GB" b="1" dirty="0"/>
              <a:t>At last, Smith’s mask was fitted securely and Jones turned his attention to getting his own mask on, his vision now completely smeared.  </a:t>
            </a:r>
          </a:p>
        </p:txBody>
      </p:sp>
      <p:sp>
        <p:nvSpPr>
          <p:cNvPr id="4" name="TextBox 3"/>
          <p:cNvSpPr txBox="1"/>
          <p:nvPr/>
        </p:nvSpPr>
        <p:spPr>
          <a:xfrm>
            <a:off x="1241946" y="5349922"/>
            <a:ext cx="8952932" cy="954107"/>
          </a:xfrm>
          <a:prstGeom prst="rect">
            <a:avLst/>
          </a:prstGeom>
          <a:noFill/>
        </p:spPr>
        <p:txBody>
          <a:bodyPr wrap="square" rtlCol="0">
            <a:spAutoFit/>
          </a:bodyPr>
          <a:lstStyle/>
          <a:p>
            <a:r>
              <a:rPr lang="en-GB" sz="2800" b="1" dirty="0"/>
              <a:t>Which of the events highlighted most successfully shows that Jones is a brave soldier?</a:t>
            </a:r>
          </a:p>
        </p:txBody>
      </p:sp>
      <p:pic>
        <p:nvPicPr>
          <p:cNvPr id="5" name="Picture 4">
            <a:extLst>
              <a:ext uri="{FF2B5EF4-FFF2-40B4-BE49-F238E27FC236}">
                <a16:creationId xmlns="" xmlns:a16="http://schemas.microsoft.com/office/drawing/2014/main" id="{8B852E31-C318-4FD0-8920-23D5CCE4C36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98409" y="6081352"/>
            <a:ext cx="1447786" cy="561104"/>
          </a:xfrm>
          <a:prstGeom prst="rect">
            <a:avLst/>
          </a:prstGeom>
        </p:spPr>
      </p:pic>
    </p:spTree>
    <p:extLst>
      <p:ext uri="{BB962C8B-B14F-4D97-AF65-F5344CB8AC3E}">
        <p14:creationId xmlns:p14="http://schemas.microsoft.com/office/powerpoint/2010/main" val="384691461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Evaluating settings</a:t>
            </a:r>
          </a:p>
        </p:txBody>
      </p:sp>
      <p:sp>
        <p:nvSpPr>
          <p:cNvPr id="3" name="Content Placeholder 2"/>
          <p:cNvSpPr>
            <a:spLocks noGrp="1"/>
          </p:cNvSpPr>
          <p:nvPr>
            <p:ph idx="1"/>
          </p:nvPr>
        </p:nvSpPr>
        <p:spPr/>
        <p:txBody>
          <a:bodyPr/>
          <a:lstStyle/>
          <a:p>
            <a:pPr marL="0" indent="0">
              <a:buNone/>
            </a:pPr>
            <a:r>
              <a:rPr lang="en-GB" b="1" dirty="0"/>
              <a:t>Look back over the two extracts about Captain Jones.</a:t>
            </a:r>
          </a:p>
          <a:p>
            <a:pPr marL="0" indent="0">
              <a:buNone/>
            </a:pPr>
            <a:r>
              <a:rPr lang="en-GB" b="1" dirty="0"/>
              <a:t>Both extracts are set in a battlefield. How does this setting reveal that Captain Jones is brave?</a:t>
            </a:r>
          </a:p>
          <a:p>
            <a:pPr marL="0" indent="0">
              <a:buNone/>
            </a:pPr>
            <a:endParaRPr lang="en-GB" b="1" dirty="0"/>
          </a:p>
        </p:txBody>
      </p:sp>
      <p:pic>
        <p:nvPicPr>
          <p:cNvPr id="4" name="Picture 3">
            <a:extLst>
              <a:ext uri="{FF2B5EF4-FFF2-40B4-BE49-F238E27FC236}">
                <a16:creationId xmlns="" xmlns:a16="http://schemas.microsoft.com/office/drawing/2014/main" id="{F6BE79F0-3F09-4E24-BEB0-3F2DE0C8EAA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98409" y="6081352"/>
            <a:ext cx="1447786" cy="561104"/>
          </a:xfrm>
          <a:prstGeom prst="rect">
            <a:avLst/>
          </a:prstGeom>
        </p:spPr>
      </p:pic>
    </p:spTree>
    <p:extLst>
      <p:ext uri="{BB962C8B-B14F-4D97-AF65-F5344CB8AC3E}">
        <p14:creationId xmlns:p14="http://schemas.microsoft.com/office/powerpoint/2010/main" val="12460269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Evaluating themes</a:t>
            </a:r>
          </a:p>
        </p:txBody>
      </p:sp>
      <p:sp>
        <p:nvSpPr>
          <p:cNvPr id="3" name="Content Placeholder 2"/>
          <p:cNvSpPr>
            <a:spLocks noGrp="1"/>
          </p:cNvSpPr>
          <p:nvPr>
            <p:ph idx="1"/>
          </p:nvPr>
        </p:nvSpPr>
        <p:spPr/>
        <p:txBody>
          <a:bodyPr/>
          <a:lstStyle/>
          <a:p>
            <a:pPr marL="0" indent="0">
              <a:buNone/>
            </a:pPr>
            <a:r>
              <a:rPr lang="en-GB" b="1" dirty="0"/>
              <a:t>One of the main themes in the text is self-sacrifice, as Jones continues to put others’ needs before his own.</a:t>
            </a:r>
          </a:p>
          <a:p>
            <a:pPr marL="0" indent="0">
              <a:buNone/>
            </a:pPr>
            <a:r>
              <a:rPr lang="en-GB" b="1" dirty="0"/>
              <a:t>How does this theme successfully show that Jones is brave? </a:t>
            </a:r>
          </a:p>
        </p:txBody>
      </p:sp>
      <p:pic>
        <p:nvPicPr>
          <p:cNvPr id="4" name="Picture 3">
            <a:extLst>
              <a:ext uri="{FF2B5EF4-FFF2-40B4-BE49-F238E27FC236}">
                <a16:creationId xmlns="" xmlns:a16="http://schemas.microsoft.com/office/drawing/2014/main" id="{8CADC8B0-C464-4B65-B5D2-6E1DA646D50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98409" y="6081352"/>
            <a:ext cx="1447786" cy="561104"/>
          </a:xfrm>
          <a:prstGeom prst="rect">
            <a:avLst/>
          </a:prstGeom>
        </p:spPr>
      </p:pic>
    </p:spTree>
    <p:extLst>
      <p:ext uri="{BB962C8B-B14F-4D97-AF65-F5344CB8AC3E}">
        <p14:creationId xmlns:p14="http://schemas.microsoft.com/office/powerpoint/2010/main" val="6412282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GB" b="1" dirty="0"/>
              <a:t>What will I have to do?</a:t>
            </a:r>
          </a:p>
        </p:txBody>
      </p:sp>
      <p:sp>
        <p:nvSpPr>
          <p:cNvPr id="8" name="Content Placeholder 7"/>
          <p:cNvSpPr>
            <a:spLocks noGrp="1"/>
          </p:cNvSpPr>
          <p:nvPr>
            <p:ph idx="1"/>
          </p:nvPr>
        </p:nvSpPr>
        <p:spPr/>
        <p:txBody>
          <a:bodyPr/>
          <a:lstStyle/>
          <a:p>
            <a:pPr marL="0" indent="0">
              <a:buNone/>
            </a:pPr>
            <a:r>
              <a:rPr lang="en-GB" b="1" dirty="0"/>
              <a:t>There are certain key skills you will need to acquire in order to be successful in these exams.</a:t>
            </a:r>
          </a:p>
          <a:p>
            <a:pPr marL="0" indent="0">
              <a:buNone/>
            </a:pPr>
            <a:r>
              <a:rPr lang="en-GB" b="1" dirty="0"/>
              <a:t>You will already have some of these skills.</a:t>
            </a:r>
          </a:p>
        </p:txBody>
      </p:sp>
      <p:pic>
        <p:nvPicPr>
          <p:cNvPr id="4" name="Picture 3">
            <a:extLst>
              <a:ext uri="{FF2B5EF4-FFF2-40B4-BE49-F238E27FC236}">
                <a16:creationId xmlns="" xmlns:a16="http://schemas.microsoft.com/office/drawing/2014/main" id="{094A7B63-6940-4756-84CF-7EEDD3ABB14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98409" y="6081352"/>
            <a:ext cx="1447786" cy="561104"/>
          </a:xfrm>
          <a:prstGeom prst="rect">
            <a:avLst/>
          </a:prstGeom>
        </p:spPr>
      </p:pic>
    </p:spTree>
    <p:extLst>
      <p:ext uri="{BB962C8B-B14F-4D97-AF65-F5344CB8AC3E}">
        <p14:creationId xmlns:p14="http://schemas.microsoft.com/office/powerpoint/2010/main" val="4558956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Information retrieval </a:t>
            </a:r>
          </a:p>
        </p:txBody>
      </p:sp>
      <p:sp>
        <p:nvSpPr>
          <p:cNvPr id="3" name="Content Placeholder 2"/>
          <p:cNvSpPr>
            <a:spLocks noGrp="1"/>
          </p:cNvSpPr>
          <p:nvPr>
            <p:ph idx="1"/>
          </p:nvPr>
        </p:nvSpPr>
        <p:spPr/>
        <p:txBody>
          <a:bodyPr/>
          <a:lstStyle/>
          <a:p>
            <a:pPr marL="0" indent="0">
              <a:buNone/>
            </a:pPr>
            <a:r>
              <a:rPr lang="en-GB" b="1" dirty="0"/>
              <a:t>Larry Ellison, the CEO and co-founder of the software giant Oracle, has made it into the top ten of the Forbes Rich List. His current net worth is just over $55 billion. He is a fully licensed pilot and owns two military jets. He is currently ranked as the seventh-richest person in the world.</a:t>
            </a:r>
          </a:p>
          <a:p>
            <a:endParaRPr lang="en-GB" b="1" dirty="0"/>
          </a:p>
          <a:p>
            <a:r>
              <a:rPr lang="en-GB" b="1" dirty="0">
                <a:solidFill>
                  <a:srgbClr val="7030A0"/>
                </a:solidFill>
              </a:rPr>
              <a:t>Which company did Larry Ellison help to start up?</a:t>
            </a:r>
          </a:p>
          <a:p>
            <a:r>
              <a:rPr lang="en-GB" b="1" dirty="0">
                <a:solidFill>
                  <a:srgbClr val="7030A0"/>
                </a:solidFill>
              </a:rPr>
              <a:t>How much money is Larry Ellison worth?</a:t>
            </a:r>
          </a:p>
          <a:p>
            <a:r>
              <a:rPr lang="en-GB" b="1" dirty="0">
                <a:solidFill>
                  <a:srgbClr val="7030A0"/>
                </a:solidFill>
              </a:rPr>
              <a:t>According to the extract, what sort of licence does Ellison hold?</a:t>
            </a:r>
          </a:p>
        </p:txBody>
      </p:sp>
      <p:pic>
        <p:nvPicPr>
          <p:cNvPr id="4" name="Picture 3">
            <a:extLst>
              <a:ext uri="{FF2B5EF4-FFF2-40B4-BE49-F238E27FC236}">
                <a16:creationId xmlns="" xmlns:a16="http://schemas.microsoft.com/office/drawing/2014/main" id="{063DBAA7-2151-4EF2-B734-E174F0FF5C5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98409" y="6081352"/>
            <a:ext cx="1447786" cy="561104"/>
          </a:xfrm>
          <a:prstGeom prst="rect">
            <a:avLst/>
          </a:prstGeom>
        </p:spPr>
      </p:pic>
    </p:spTree>
    <p:extLst>
      <p:ext uri="{BB962C8B-B14F-4D97-AF65-F5344CB8AC3E}">
        <p14:creationId xmlns:p14="http://schemas.microsoft.com/office/powerpoint/2010/main" val="13935187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Information retrieval (AO1 – Lang) </a:t>
            </a:r>
          </a:p>
        </p:txBody>
      </p:sp>
      <p:sp>
        <p:nvSpPr>
          <p:cNvPr id="3" name="Content Placeholder 2"/>
          <p:cNvSpPr>
            <a:spLocks noGrp="1"/>
          </p:cNvSpPr>
          <p:nvPr>
            <p:ph idx="1"/>
          </p:nvPr>
        </p:nvSpPr>
        <p:spPr/>
        <p:txBody>
          <a:bodyPr>
            <a:normAutofit lnSpcReduction="10000"/>
          </a:bodyPr>
          <a:lstStyle/>
          <a:p>
            <a:pPr marL="0" indent="0">
              <a:buNone/>
            </a:pPr>
            <a:r>
              <a:rPr lang="en-GB" b="1" dirty="0"/>
              <a:t>Larry Ellison, the CEO and co-founder of the software giant Oracle, has made it into the top ten of the Forbes Rich List. His current net worth is just over $55 billion. He is a fully licensed pilot and owns two military jets. He is currently ranked as the seventh-richest person in the world.</a:t>
            </a:r>
          </a:p>
          <a:p>
            <a:endParaRPr lang="en-GB" b="1" dirty="0"/>
          </a:p>
          <a:p>
            <a:r>
              <a:rPr lang="en-GB" b="1" dirty="0">
                <a:solidFill>
                  <a:srgbClr val="7030A0"/>
                </a:solidFill>
              </a:rPr>
              <a:t>Which company did Larry Ellison help to start up? </a:t>
            </a:r>
            <a:r>
              <a:rPr lang="en-GB" b="1" dirty="0">
                <a:solidFill>
                  <a:srgbClr val="0070C0"/>
                </a:solidFill>
              </a:rPr>
              <a:t>Oracle</a:t>
            </a:r>
          </a:p>
          <a:p>
            <a:r>
              <a:rPr lang="en-GB" b="1" dirty="0">
                <a:solidFill>
                  <a:srgbClr val="7030A0"/>
                </a:solidFill>
              </a:rPr>
              <a:t>How much money is Larry Ellison worth? </a:t>
            </a:r>
            <a:r>
              <a:rPr lang="en-GB" b="1" dirty="0">
                <a:solidFill>
                  <a:srgbClr val="0070C0"/>
                </a:solidFill>
              </a:rPr>
              <a:t>$55 billion</a:t>
            </a:r>
          </a:p>
          <a:p>
            <a:r>
              <a:rPr lang="en-GB" b="1" dirty="0">
                <a:solidFill>
                  <a:srgbClr val="7030A0"/>
                </a:solidFill>
              </a:rPr>
              <a:t>According to the extract, what sort of licence does Ellison hold? </a:t>
            </a:r>
            <a:r>
              <a:rPr lang="en-GB" b="1" dirty="0">
                <a:solidFill>
                  <a:srgbClr val="0070C0"/>
                </a:solidFill>
              </a:rPr>
              <a:t>A pilot’s licence. </a:t>
            </a:r>
          </a:p>
        </p:txBody>
      </p:sp>
      <p:pic>
        <p:nvPicPr>
          <p:cNvPr id="4" name="Picture 3">
            <a:extLst>
              <a:ext uri="{FF2B5EF4-FFF2-40B4-BE49-F238E27FC236}">
                <a16:creationId xmlns="" xmlns:a16="http://schemas.microsoft.com/office/drawing/2014/main" id="{9005BBDC-D9B7-4E62-9802-12A08D13471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98409" y="6081352"/>
            <a:ext cx="1447786" cy="561104"/>
          </a:xfrm>
          <a:prstGeom prst="rect">
            <a:avLst/>
          </a:prstGeom>
        </p:spPr>
      </p:pic>
    </p:spTree>
    <p:extLst>
      <p:ext uri="{BB962C8B-B14F-4D97-AF65-F5344CB8AC3E}">
        <p14:creationId xmlns:p14="http://schemas.microsoft.com/office/powerpoint/2010/main" val="16193373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4674" y="146184"/>
            <a:ext cx="10056697" cy="575033"/>
          </a:xfrm>
        </p:spPr>
        <p:txBody>
          <a:bodyPr>
            <a:normAutofit fontScale="90000"/>
          </a:bodyPr>
          <a:lstStyle/>
          <a:p>
            <a:r>
              <a:rPr lang="en-GB" b="1" dirty="0"/>
              <a:t>Language analysis (AO2 – Lang and Lit)</a:t>
            </a:r>
          </a:p>
        </p:txBody>
      </p:sp>
      <p:sp>
        <p:nvSpPr>
          <p:cNvPr id="3" name="Content Placeholder 2"/>
          <p:cNvSpPr>
            <a:spLocks noGrp="1"/>
          </p:cNvSpPr>
          <p:nvPr>
            <p:ph idx="1"/>
          </p:nvPr>
        </p:nvSpPr>
        <p:spPr>
          <a:xfrm>
            <a:off x="704674" y="875762"/>
            <a:ext cx="9697675" cy="5679583"/>
          </a:xfrm>
        </p:spPr>
        <p:txBody>
          <a:bodyPr/>
          <a:lstStyle/>
          <a:p>
            <a:r>
              <a:rPr lang="en-GB" b="1" dirty="0"/>
              <a:t>This skill is vital for both Literature and Language papers.</a:t>
            </a:r>
          </a:p>
          <a:p>
            <a:r>
              <a:rPr lang="en-GB" b="1" dirty="0">
                <a:solidFill>
                  <a:srgbClr val="7030A0"/>
                </a:solidFill>
              </a:rPr>
              <a:t>Read the narrative below and answer the following question: How does the writer use language to show that the narrator feels uncomfortable?</a:t>
            </a:r>
          </a:p>
          <a:p>
            <a:pPr marL="0" indent="0">
              <a:buNone/>
            </a:pPr>
            <a:r>
              <a:rPr lang="en-GB" dirty="0"/>
              <a:t>I saw his hands emerge from his cuffs like snails from their shells and tried not to shiver. In the echoing chamber of his room, his wheezing breath ricocheted off the walls and into my ears. O! how I longed to cover my ears and block its infernal sound. I fought to keep myself still, though every part of me, each single fibre, urged me to leap from my seat and run as fast as possible from the darkness of his room. </a:t>
            </a:r>
          </a:p>
          <a:p>
            <a:pPr marL="0" indent="0">
              <a:buNone/>
            </a:pPr>
            <a:endParaRPr lang="en-GB" b="1" dirty="0"/>
          </a:p>
        </p:txBody>
      </p:sp>
      <p:pic>
        <p:nvPicPr>
          <p:cNvPr id="4" name="Picture 3">
            <a:extLst>
              <a:ext uri="{FF2B5EF4-FFF2-40B4-BE49-F238E27FC236}">
                <a16:creationId xmlns="" xmlns:a16="http://schemas.microsoft.com/office/drawing/2014/main" id="{A707A2E0-F75F-4811-BB48-AE03414F3A4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98409" y="6081352"/>
            <a:ext cx="1447786" cy="561104"/>
          </a:xfrm>
          <a:prstGeom prst="rect">
            <a:avLst/>
          </a:prstGeom>
        </p:spPr>
      </p:pic>
    </p:spTree>
    <p:extLst>
      <p:ext uri="{BB962C8B-B14F-4D97-AF65-F5344CB8AC3E}">
        <p14:creationId xmlns:p14="http://schemas.microsoft.com/office/powerpoint/2010/main" val="41234488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76868" y="474291"/>
            <a:ext cx="10515600" cy="2497541"/>
          </a:xfrm>
        </p:spPr>
        <p:txBody>
          <a:bodyPr/>
          <a:lstStyle/>
          <a:p>
            <a:pPr marL="0" indent="0">
              <a:buNone/>
            </a:pPr>
            <a:r>
              <a:rPr lang="en-GB" dirty="0"/>
              <a:t>I saw his hands emerge from his cuffs like snails from their shells and </a:t>
            </a:r>
            <a:r>
              <a:rPr lang="en-GB" dirty="0">
                <a:solidFill>
                  <a:srgbClr val="FF0000"/>
                </a:solidFill>
              </a:rPr>
              <a:t>tried not to shiver</a:t>
            </a:r>
            <a:r>
              <a:rPr lang="en-GB" dirty="0"/>
              <a:t>. In the echoing chamber of his room, his wheezing breath ricocheted off the walls and into my ears. O! how I longed to cover my ears and </a:t>
            </a:r>
            <a:r>
              <a:rPr lang="en-GB" dirty="0">
                <a:solidFill>
                  <a:srgbClr val="FF0000"/>
                </a:solidFill>
              </a:rPr>
              <a:t>block its infernal sound</a:t>
            </a:r>
            <a:r>
              <a:rPr lang="en-GB" dirty="0"/>
              <a:t>. I fought to keep myself still, though every part of me, each single fibre, urged me to leap from my seat and run as fast as possible from the darkness of his room. </a:t>
            </a:r>
          </a:p>
        </p:txBody>
      </p:sp>
      <p:sp>
        <p:nvSpPr>
          <p:cNvPr id="4" name="TextBox 3"/>
          <p:cNvSpPr txBox="1"/>
          <p:nvPr/>
        </p:nvSpPr>
        <p:spPr>
          <a:xfrm>
            <a:off x="1023582" y="3138985"/>
            <a:ext cx="10222173" cy="3416320"/>
          </a:xfrm>
          <a:prstGeom prst="rect">
            <a:avLst/>
          </a:prstGeom>
          <a:noFill/>
        </p:spPr>
        <p:txBody>
          <a:bodyPr wrap="square" rtlCol="0">
            <a:spAutoFit/>
          </a:bodyPr>
          <a:lstStyle/>
          <a:p>
            <a:r>
              <a:rPr lang="en-GB" sz="2400" b="1" dirty="0">
                <a:solidFill>
                  <a:srgbClr val="7030A0"/>
                </a:solidFill>
              </a:rPr>
              <a:t>The writer shows that the narrator feels uncomfortable as they are trying ‘not to shiver’ in the presence of the other character. Shivering is a physical reaction associated with fear and may suggest to the reader that the narrator feels frightened by the man’s movements and appearance.</a:t>
            </a:r>
          </a:p>
          <a:p>
            <a:r>
              <a:rPr lang="en-GB" sz="2400" b="1" dirty="0">
                <a:solidFill>
                  <a:srgbClr val="7030A0"/>
                </a:solidFill>
              </a:rPr>
              <a:t>This is further reinforced by the idea that the narrator wants to ‘block’ the ‘infernal sound’ of the man’s breathing from her ears.  The word ‘infernal’ has connotations of being almost hellish to endure, suggesting that the sound of the man’s breath is almost nightmarish and revealing how uncomfortable the narrator feels.</a:t>
            </a:r>
          </a:p>
        </p:txBody>
      </p:sp>
      <p:pic>
        <p:nvPicPr>
          <p:cNvPr id="5" name="Picture 4">
            <a:extLst>
              <a:ext uri="{FF2B5EF4-FFF2-40B4-BE49-F238E27FC236}">
                <a16:creationId xmlns="" xmlns:a16="http://schemas.microsoft.com/office/drawing/2014/main" id="{217C3DDA-D161-4375-B6D5-0DCDAF36B17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98409" y="6081352"/>
            <a:ext cx="1447786" cy="561104"/>
          </a:xfrm>
          <a:prstGeom prst="rect">
            <a:avLst/>
          </a:prstGeom>
        </p:spPr>
      </p:pic>
    </p:spTree>
    <p:extLst>
      <p:ext uri="{BB962C8B-B14F-4D97-AF65-F5344CB8AC3E}">
        <p14:creationId xmlns:p14="http://schemas.microsoft.com/office/powerpoint/2010/main" val="34681209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4000" b="1" dirty="0"/>
              <a:t>Your turn</a:t>
            </a:r>
          </a:p>
        </p:txBody>
      </p:sp>
      <p:sp>
        <p:nvSpPr>
          <p:cNvPr id="3" name="Content Placeholder 2"/>
          <p:cNvSpPr>
            <a:spLocks noGrp="1"/>
          </p:cNvSpPr>
          <p:nvPr>
            <p:ph idx="1"/>
          </p:nvPr>
        </p:nvSpPr>
        <p:spPr/>
        <p:txBody>
          <a:bodyPr/>
          <a:lstStyle/>
          <a:p>
            <a:pPr marL="0" indent="0">
              <a:buNone/>
            </a:pPr>
            <a:r>
              <a:rPr lang="en-GB" dirty="0"/>
              <a:t>I fought to keep myself still, though every part of me, each single fibre, urged me to leap from my seat and run as fast as possible from the darkness of his room.</a:t>
            </a:r>
          </a:p>
          <a:p>
            <a:endParaRPr lang="en-GB" dirty="0"/>
          </a:p>
          <a:p>
            <a:r>
              <a:rPr lang="en-GB" b="1" dirty="0"/>
              <a:t>Focusing on the line above, analyse how the writer uses language to show that the narrator feels uncomfortable. </a:t>
            </a:r>
          </a:p>
        </p:txBody>
      </p:sp>
      <p:pic>
        <p:nvPicPr>
          <p:cNvPr id="4" name="Picture 3">
            <a:extLst>
              <a:ext uri="{FF2B5EF4-FFF2-40B4-BE49-F238E27FC236}">
                <a16:creationId xmlns="" xmlns:a16="http://schemas.microsoft.com/office/drawing/2014/main" id="{27847ED0-8676-4536-9E4B-8F0F8B05072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98409" y="6081352"/>
            <a:ext cx="1447786" cy="561104"/>
          </a:xfrm>
          <a:prstGeom prst="rect">
            <a:avLst/>
          </a:prstGeom>
        </p:spPr>
      </p:pic>
    </p:spTree>
    <p:extLst>
      <p:ext uri="{BB962C8B-B14F-4D97-AF65-F5344CB8AC3E}">
        <p14:creationId xmlns:p14="http://schemas.microsoft.com/office/powerpoint/2010/main" val="21334226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3232" y="160410"/>
            <a:ext cx="10515600" cy="713048"/>
          </a:xfrm>
        </p:spPr>
        <p:txBody>
          <a:bodyPr/>
          <a:lstStyle/>
          <a:p>
            <a:r>
              <a:rPr lang="en-GB" b="1" dirty="0"/>
              <a:t>Structure analysis (AO2 – Lang and Lit)</a:t>
            </a:r>
          </a:p>
        </p:txBody>
      </p:sp>
      <p:sp>
        <p:nvSpPr>
          <p:cNvPr id="3" name="Content Placeholder 2"/>
          <p:cNvSpPr>
            <a:spLocks noGrp="1"/>
          </p:cNvSpPr>
          <p:nvPr>
            <p:ph idx="1"/>
          </p:nvPr>
        </p:nvSpPr>
        <p:spPr>
          <a:xfrm>
            <a:off x="204715" y="1037230"/>
            <a:ext cx="11723427" cy="5554639"/>
          </a:xfrm>
        </p:spPr>
        <p:txBody>
          <a:bodyPr>
            <a:normAutofit/>
          </a:bodyPr>
          <a:lstStyle/>
          <a:p>
            <a:pPr marL="0" indent="0">
              <a:buNone/>
            </a:pPr>
            <a:r>
              <a:rPr lang="en-GB" b="1" dirty="0"/>
              <a:t>As well as analysing the language a writer uses, you will also need to analyse the structure of a text as well as any structural devices used.</a:t>
            </a:r>
          </a:p>
          <a:p>
            <a:endParaRPr lang="en-GB" b="1" dirty="0"/>
          </a:p>
          <a:p>
            <a:pPr marL="0" indent="0">
              <a:buNone/>
            </a:pPr>
            <a:r>
              <a:rPr lang="en-GB" b="1" dirty="0"/>
              <a:t>Structural devices include such things as:</a:t>
            </a:r>
          </a:p>
          <a:p>
            <a:pPr lvl="1"/>
            <a:r>
              <a:rPr lang="en-GB" b="1" dirty="0"/>
              <a:t>Sentence structures chosen for effect</a:t>
            </a:r>
          </a:p>
          <a:p>
            <a:pPr lvl="1"/>
            <a:r>
              <a:rPr lang="en-GB" b="1" dirty="0"/>
              <a:t>Rhetorical questions</a:t>
            </a:r>
          </a:p>
          <a:p>
            <a:pPr lvl="1"/>
            <a:r>
              <a:rPr lang="en-GB" b="1" dirty="0"/>
              <a:t>Tricolon/rule of three</a:t>
            </a:r>
          </a:p>
          <a:p>
            <a:pPr lvl="1"/>
            <a:r>
              <a:rPr lang="en-GB" b="1" dirty="0"/>
              <a:t>Repetition</a:t>
            </a:r>
          </a:p>
          <a:p>
            <a:pPr lvl="1"/>
            <a:r>
              <a:rPr lang="en-GB" b="1" dirty="0"/>
              <a:t>Anaphora</a:t>
            </a:r>
          </a:p>
          <a:p>
            <a:pPr lvl="1"/>
            <a:r>
              <a:rPr lang="en-GB" b="1" dirty="0"/>
              <a:t>Lists</a:t>
            </a:r>
          </a:p>
          <a:p>
            <a:pPr lvl="1"/>
            <a:r>
              <a:rPr lang="en-GB" b="1" dirty="0"/>
              <a:t>Juxtaposition</a:t>
            </a:r>
          </a:p>
          <a:p>
            <a:pPr lvl="1"/>
            <a:r>
              <a:rPr lang="en-GB" b="1" dirty="0"/>
              <a:t>Parallelism </a:t>
            </a:r>
          </a:p>
        </p:txBody>
      </p:sp>
      <p:pic>
        <p:nvPicPr>
          <p:cNvPr id="4" name="Picture 3">
            <a:extLst>
              <a:ext uri="{FF2B5EF4-FFF2-40B4-BE49-F238E27FC236}">
                <a16:creationId xmlns="" xmlns:a16="http://schemas.microsoft.com/office/drawing/2014/main" id="{31A41471-4456-43AC-BF6F-92D0FC19912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98409" y="6081352"/>
            <a:ext cx="1447786" cy="561104"/>
          </a:xfrm>
          <a:prstGeom prst="rect">
            <a:avLst/>
          </a:prstGeom>
        </p:spPr>
      </p:pic>
    </p:spTree>
    <p:extLst>
      <p:ext uri="{BB962C8B-B14F-4D97-AF65-F5344CB8AC3E}">
        <p14:creationId xmlns:p14="http://schemas.microsoft.com/office/powerpoint/2010/main" val="250653327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Pearson">
  <a:themeElements>
    <a:clrScheme name="Pearson colors">
      <a:dk1>
        <a:srgbClr val="000000"/>
      </a:dk1>
      <a:lt1>
        <a:srgbClr val="D4EAE4"/>
      </a:lt1>
      <a:dk2>
        <a:srgbClr val="007FA3"/>
      </a:dk2>
      <a:lt2>
        <a:srgbClr val="003057"/>
      </a:lt2>
      <a:accent1>
        <a:srgbClr val="D2DB0E"/>
      </a:accent1>
      <a:accent2>
        <a:srgbClr val="12B2A6"/>
      </a:accent2>
      <a:accent3>
        <a:srgbClr val="DB0020"/>
      </a:accent3>
      <a:accent4>
        <a:srgbClr val="9E007E"/>
      </a:accent4>
      <a:accent5>
        <a:srgbClr val="EA7600"/>
      </a:accent5>
      <a:accent6>
        <a:srgbClr val="005A70"/>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49588</TotalTime>
  <Words>2444</Words>
  <Application>Microsoft Office PowerPoint</Application>
  <PresentationFormat>Widescreen</PresentationFormat>
  <Paragraphs>153</Paragraphs>
  <Slides>26</Slides>
  <Notes>13</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26</vt:i4>
      </vt:variant>
    </vt:vector>
  </HeadingPairs>
  <TitlesOfParts>
    <vt:vector size="32" baseType="lpstr">
      <vt:lpstr>Arial</vt:lpstr>
      <vt:lpstr>Calibri</vt:lpstr>
      <vt:lpstr>Calibri Light</vt:lpstr>
      <vt:lpstr>Times New Roman</vt:lpstr>
      <vt:lpstr>Office Theme</vt:lpstr>
      <vt:lpstr>Pearson</vt:lpstr>
      <vt:lpstr>Week 1 –  GCSE English:  An overview </vt:lpstr>
      <vt:lpstr>At a glance</vt:lpstr>
      <vt:lpstr>What will I have to do?</vt:lpstr>
      <vt:lpstr>Information retrieval </vt:lpstr>
      <vt:lpstr>Information retrieval (AO1 – Lang) </vt:lpstr>
      <vt:lpstr>Language analysis (AO2 – Lang and Lit)</vt:lpstr>
      <vt:lpstr>PowerPoint Presentation</vt:lpstr>
      <vt:lpstr>Your turn</vt:lpstr>
      <vt:lpstr>Structure analysis (AO2 – Lang and Lit)</vt:lpstr>
      <vt:lpstr>Whole-text structure</vt:lpstr>
      <vt:lpstr>Analysing structure</vt:lpstr>
      <vt:lpstr>PowerPoint Presentation</vt:lpstr>
      <vt:lpstr>PowerPoint Presentation</vt:lpstr>
      <vt:lpstr>PowerPoint Presentation</vt:lpstr>
      <vt:lpstr>PowerPoint Presentation</vt:lpstr>
      <vt:lpstr>Analysing structure</vt:lpstr>
      <vt:lpstr>Your turn </vt:lpstr>
      <vt:lpstr>Comparing texts (AO3 – Lang + Lit Poetry)</vt:lpstr>
      <vt:lpstr>Comparing texts:  spot the similarities</vt:lpstr>
      <vt:lpstr>Putting it into practice Look at these two texts.   What similarities and differences can you spot between them?</vt:lpstr>
      <vt:lpstr>Evaluate (AO4 – Language)</vt:lpstr>
      <vt:lpstr>Themes vs. ideas</vt:lpstr>
      <vt:lpstr>Look at the following narrative. </vt:lpstr>
      <vt:lpstr>Evaluating events</vt:lpstr>
      <vt:lpstr>Evaluating settings</vt:lpstr>
      <vt:lpstr>Evaluating themes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GCSE English An Overview</dc:title>
  <dc:creator>Rebecca White</dc:creator>
  <cp:lastModifiedBy>Slade, Liz</cp:lastModifiedBy>
  <cp:revision>45</cp:revision>
  <cp:lastPrinted>2017-05-25T09:55:47Z</cp:lastPrinted>
  <dcterms:created xsi:type="dcterms:W3CDTF">2017-05-11T21:19:07Z</dcterms:created>
  <dcterms:modified xsi:type="dcterms:W3CDTF">2017-08-31T14:24:20Z</dcterms:modified>
</cp:coreProperties>
</file>